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310" r:id="rId4"/>
    <p:sldId id="265" r:id="rId5"/>
    <p:sldId id="261" r:id="rId6"/>
    <p:sldId id="311" r:id="rId7"/>
    <p:sldId id="268" r:id="rId8"/>
    <p:sldId id="312" r:id="rId9"/>
    <p:sldId id="264" r:id="rId10"/>
    <p:sldId id="267" r:id="rId11"/>
    <p:sldId id="269" r:id="rId12"/>
    <p:sldId id="273" r:id="rId14"/>
    <p:sldId id="270" r:id="rId15"/>
    <p:sldId id="279" r:id="rId16"/>
    <p:sldId id="313" r:id="rId17"/>
    <p:sldId id="275" r:id="rId18"/>
    <p:sldId id="281" r:id="rId19"/>
    <p:sldId id="303" r:id="rId20"/>
    <p:sldId id="282" r:id="rId21"/>
    <p:sldId id="299" r:id="rId22"/>
    <p:sldId id="300" r:id="rId23"/>
    <p:sldId id="301" r:id="rId24"/>
    <p:sldId id="314" r:id="rId25"/>
    <p:sldId id="315" r:id="rId26"/>
    <p:sldId id="274" r:id="rId27"/>
    <p:sldId id="306" r:id="rId28"/>
    <p:sldId id="280" r:id="rId29"/>
    <p:sldId id="283" r:id="rId30"/>
    <p:sldId id="284" r:id="rId31"/>
    <p:sldId id="285" r:id="rId32"/>
    <p:sldId id="307" r:id="rId33"/>
    <p:sldId id="286" r:id="rId34"/>
    <p:sldId id="287" r:id="rId35"/>
    <p:sldId id="288" r:id="rId36"/>
    <p:sldId id="290" r:id="rId37"/>
    <p:sldId id="291" r:id="rId38"/>
    <p:sldId id="292" r:id="rId39"/>
    <p:sldId id="289" r:id="rId40"/>
    <p:sldId id="293" r:id="rId41"/>
    <p:sldId id="276" r:id="rId42"/>
    <p:sldId id="277" r:id="rId43"/>
    <p:sldId id="295" r:id="rId44"/>
    <p:sldId id="294" r:id="rId45"/>
    <p:sldId id="296" r:id="rId46"/>
    <p:sldId id="278" r:id="rId47"/>
    <p:sldId id="309" r:id="rId48"/>
    <p:sldId id="298" r:id="rId49"/>
    <p:sldId id="304" r:id="rId50"/>
    <p:sldId id="302" r:id="rId51"/>
    <p:sldId id="305" r:id="rId52"/>
  </p:sldIdLst>
  <p:sldSz cx="9144000" cy="6858000" type="screen4x3"/>
  <p:notesSz cx="6858000" cy="9144000"/>
  <p:defaultTextStyle>
    <a:defPPr>
      <a:defRPr lang="zh-CN"/>
    </a:defPPr>
    <a:lvl1pPr marL="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1pPr>
    <a:lvl2pPr marL="457200" lvl="1"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5pPr>
    <a:lvl6pPr marL="2286000" lvl="5"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6pPr>
    <a:lvl7pPr marL="2743200" lvl="6"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7pPr>
    <a:lvl8pPr marL="3200400" lvl="7"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8pPr>
    <a:lvl9pPr marL="3657600" lvl="8"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sz="2800" b="1" i="0" u="none" kern="1200" baseline="0">
        <a:solidFill>
          <a:srgbClr val="000000"/>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660066"/>
    <a:srgbClr val="0000FF"/>
    <a:srgbClr val="000066"/>
    <a:srgbClr val="DFE185"/>
    <a:srgbClr val="FFFF00"/>
    <a:srgbClr val="FF00FF"/>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425"/>
    <p:restoredTop sz="92243"/>
  </p:normalViewPr>
  <p:slideViewPr>
    <p:cSldViewPr showGuides="1">
      <p:cViewPr>
        <p:scale>
          <a:sx n="100" d="100"/>
          <a:sy n="100" d="100"/>
        </p:scale>
        <p:origin x="-228" y="-156"/>
      </p:cViewPr>
      <p:guideLst>
        <p:guide orient="horz" pos="2160"/>
        <p:guide pos="2880"/>
      </p:guideLst>
    </p:cSldViewPr>
  </p:slideViewPr>
  <p:outlineViewPr>
    <p:cViewPr>
      <p:scale>
        <a:sx n="33" d="100"/>
        <a:sy n="33" d="100"/>
      </p:scale>
      <p:origin x="0" y="477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87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spcBef>
                <a:spcPct val="0"/>
              </a:spcBef>
              <a:buClrTx/>
              <a:buSzTx/>
              <a:buFontTx/>
              <a:buNone/>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buClrTx/>
              <a:buSzTx/>
              <a:buFontTx/>
              <a:buNone/>
              <a:defRPr sz="1200" b="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2"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87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spcBef>
                <a:spcPct val="0"/>
              </a:spcBef>
              <a:buClrTx/>
              <a:buSzTx/>
              <a:buFontTx/>
              <a:buNone/>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spcBef>
                <a:spcPct val="0"/>
              </a:spcBef>
              <a:buClrTx/>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ln/>
        </p:spPr>
        <p:txBody>
          <a:bodyPr wrap="square" lIns="91440" tIns="45720" rIns="91440" bIns="45720" anchor="t"/>
          <a:p>
            <a:pPr lvl="0"/>
            <a:endParaRPr lang="zh-CN" altLang="en-US" dirty="0"/>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spcBef>
                <a:spcPct val="0"/>
              </a:spcBef>
              <a:buClr>
                <a:schemeClr val="hlink"/>
              </a:buClr>
              <a:buChar char="•"/>
            </a:pPr>
            <a:fld id="{9A0DB2DC-4C9A-4742-B13C-FB6460FD3503}" type="slidenum">
              <a:rPr lang="en-US" altLang="zh-CN" dirty="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a:xfrm>
            <a:off x="0" y="2438400"/>
            <a:ext cx="9009063" cy="1052513"/>
            <a:chOff x="0" y="1536"/>
            <a:chExt cx="5675" cy="663"/>
          </a:xfrm>
        </p:grpSpPr>
        <p:grpSp>
          <p:nvGrpSpPr>
            <p:cNvPr id="3080" name="Group 3"/>
            <p:cNvGrpSpPr/>
            <p:nvPr/>
          </p:nvGrpSpPr>
          <p:grpSpPr>
            <a:xfrm>
              <a:off x="183" y="1604"/>
              <a:ext cx="448" cy="299"/>
              <a:chOff x="720" y="336"/>
              <a:chExt cx="624" cy="432"/>
            </a:xfrm>
          </p:grpSpPr>
          <p:sp>
            <p:nvSpPr>
              <p:cNvPr id="2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pSp>
          <p:nvGrpSpPr>
            <p:cNvPr id="3081" name="Group 6"/>
            <p:cNvGrpSpPr/>
            <p:nvPr/>
          </p:nvGrpSpPr>
          <p:grpSpPr>
            <a:xfrm>
              <a:off x="261" y="1870"/>
              <a:ext cx="465" cy="299"/>
              <a:chOff x="912" y="2640"/>
              <a:chExt cx="672" cy="432"/>
            </a:xfrm>
          </p:grpSpPr>
          <p:sp>
            <p:nvSpPr>
              <p:cNvPr id="2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210956"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21095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mn-lt"/>
              <a:ea typeface="宋体" panose="02010600030101010101" pitchFamily="2" charset="-122"/>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mn-lt"/>
              <a:ea typeface="宋体" panose="02010600030101010101" pitchFamily="2" charset="-122"/>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algn="r">
              <a:spcBef>
                <a:spcPct val="0"/>
              </a:spcBef>
              <a:buClrTx/>
            </a:pPr>
            <a:fld id="{9A0DB2DC-4C9A-4742-B13C-FB6460FD3503}" type="slidenum">
              <a:rPr lang="en-US" altLang="zh-CN" dirty="0">
                <a:solidFill>
                  <a:schemeClr val="bg2"/>
                </a:solidFill>
                <a:latin typeface="Tahoma" panose="020B0604030504040204" pitchFamily="34" charset="0"/>
              </a:rPr>
            </a:fld>
            <a:endParaRPr lang="en-US" altLang="zh-CN" dirty="0">
              <a:solidFill>
                <a:schemeClr val="bg2"/>
              </a:solidFill>
              <a:latin typeface="Tahoma"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spcBef>
                <a:spcPct val="0"/>
              </a:spcBef>
              <a:buClrTx/>
            </a:pPr>
            <a:fld id="{9A0DB2DC-4C9A-4742-B13C-FB6460FD3503}" type="slidenum">
              <a:rPr lang="en-US" altLang="zh-CN" dirty="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rgbClr val="000000"/>
                </a:solidFill>
                <a:latin typeface="Times New Roman" panose="02020603050405020304" pitchFamily="18" charset="0"/>
                <a:ea typeface="宋体" panose="02010600030101010101" pitchFamily="2" charset="-122"/>
              </a:defRPr>
            </a:lvl1pPr>
            <a:lvl2pPr marL="742950" indent="-285750" eaLnBrk="0" hangingPunct="0">
              <a:defRPr sz="2800" b="1">
                <a:solidFill>
                  <a:srgbClr val="000000"/>
                </a:solidFill>
                <a:latin typeface="Times New Roman" panose="02020603050405020304" pitchFamily="18" charset="0"/>
                <a:ea typeface="宋体" panose="02010600030101010101" pitchFamily="2" charset="-122"/>
              </a:defRPr>
            </a:lvl2pPr>
            <a:lvl3pPr marL="1143000" indent="-228600" eaLnBrk="0" hangingPunct="0">
              <a:defRPr sz="2800" b="1">
                <a:solidFill>
                  <a:srgbClr val="000000"/>
                </a:solidFill>
                <a:latin typeface="Times New Roman" panose="02020603050405020304" pitchFamily="18" charset="0"/>
                <a:ea typeface="宋体" panose="02010600030101010101" pitchFamily="2" charset="-122"/>
              </a:defRPr>
            </a:lvl3pPr>
            <a:lvl4pPr marL="1600200" indent="-228600" eaLnBrk="0" hangingPunct="0">
              <a:defRPr sz="2800" b="1">
                <a:solidFill>
                  <a:srgbClr val="000000"/>
                </a:solidFill>
                <a:latin typeface="Times New Roman" panose="02020603050405020304" pitchFamily="18" charset="0"/>
                <a:ea typeface="宋体" panose="02010600030101010101" pitchFamily="2" charset="-122"/>
              </a:defRPr>
            </a:lvl4pPr>
            <a:lvl5pPr marL="2057400" indent="-228600" eaLnBrk="0" hangingPunct="0">
              <a:defRPr sz="2800" b="1">
                <a:solidFill>
                  <a:srgbClr val="000000"/>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buClr>
                <a:schemeClr val="hlink"/>
              </a:buClr>
              <a:buSzPct val="9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7" name="Rectangle 9"/>
          <p:cNvSpPr>
            <a:spLocks noGrp="1"/>
          </p:cNvSpPr>
          <p:nvPr>
            <p:ph type="title"/>
          </p:nvPr>
        </p:nvSpPr>
        <p:spPr>
          <a:xfrm>
            <a:off x="1150938" y="214313"/>
            <a:ext cx="7793037" cy="1462087"/>
          </a:xfrm>
          <a:prstGeom prst="rect">
            <a:avLst/>
          </a:prstGeom>
          <a:noFill/>
          <a:ln w="9525">
            <a:noFill/>
          </a:ln>
        </p:spPr>
        <p:txBody>
          <a:bodyPr anchor="b"/>
          <a:p>
            <a:pPr lvl="0"/>
            <a:r>
              <a:rPr lang="zh-CN" altLang="en-US" dirty="0"/>
              <a:t>单击此处编辑母版标题样式</a:t>
            </a:r>
            <a:endParaRPr lang="zh-CN" altLang="en-US" dirty="0"/>
          </a:p>
        </p:txBody>
      </p:sp>
      <p:sp>
        <p:nvSpPr>
          <p:cNvPr id="2058"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9931"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spcBef>
                <a:spcPct val="0"/>
              </a:spcBef>
              <a:buClrTx/>
              <a:buSzTx/>
              <a:buFontTx/>
              <a:buNone/>
              <a:defRPr sz="1400" b="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9932"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buClrTx/>
              <a:buSzTx/>
              <a:buFontTx/>
              <a:buNone/>
              <a:defRPr sz="1400" b="0">
                <a:solidFill>
                  <a:schemeClr val="tx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400" b="0">
                <a:solidFill>
                  <a:schemeClr val="tx1"/>
                </a:solidFill>
                <a:latin typeface="Tahoma" panose="020B0604030504040204" pitchFamily="34" charset="0"/>
              </a:defRPr>
            </a:lvl1pPr>
          </a:lstStyle>
          <a:p>
            <a:pPr lvl="0" eaLnBrk="1" hangingPunct="1">
              <a:spcBef>
                <a:spcPct val="0"/>
              </a:spcBef>
              <a:buClrTx/>
            </a:pPr>
            <a:fld id="{9A0DB2DC-4C9A-4742-B13C-FB6460FD3503}" type="slidenum">
              <a:rPr lang="en-US" altLang="zh-CN" dirty="0"/>
            </a:fld>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9.jpeg"/><Relationship Id="rId3" Type="http://schemas.openxmlformats.org/officeDocument/2006/relationships/hyperlink" Target="http://www.scinote.com/wiki/index.php/%E6%96%87%E4%BB%B6:%E5%BC%80%E5%A7%8B%E6%A3%80%E7%B4%A2.jpg" TargetMode="Externa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16.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jpeg"/><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hyperlink" Target="http://www.scinote.com/wiki/index.php/%E6%96%87%E4%BB%B6:%E9%80%89%E6%8B%A9%E8%BE%93%E5%87%BA%E6%A0%B7%E5%BC%8F.jpg" TargetMode="External"/><Relationship Id="rId2" Type="http://schemas.openxmlformats.org/officeDocument/2006/relationships/image" Target="../media/image19.jpeg"/><Relationship Id="rId1" Type="http://schemas.openxmlformats.org/officeDocument/2006/relationships/hyperlink" Target="http://www.scinote.com/wiki/index.php/%E6%96%87%E4%BB%B6:%E6%A3%80%E7%B4%A2.jpg" TargetMode="Externa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hyperlink" Target="http://www.scinote.com/wiki/index.php/%E6%96%87%E4%BB%B6:%E5%AF%BC%E5%85%A5%E9%A2%98%E5%BD%953.jpg" TargetMode="External"/><Relationship Id="rId4" Type="http://schemas.openxmlformats.org/officeDocument/2006/relationships/image" Target="../media/image22.jpeg"/><Relationship Id="rId3" Type="http://schemas.openxmlformats.org/officeDocument/2006/relationships/hyperlink" Target="http://www.scinote.com/wiki/index.php/%E6%96%87%E4%BB%B6:%E5%AF%BC%E5%85%A5%E9%A2%98%E5%BD%952.jpg" TargetMode="External"/><Relationship Id="rId2" Type="http://schemas.openxmlformats.org/officeDocument/2006/relationships/image" Target="../media/image21.jpeg"/><Relationship Id="rId1" Type="http://schemas.openxmlformats.org/officeDocument/2006/relationships/hyperlink" Target="http://www.scinote.com/wiki/index.php/%E6%96%87%E4%BB%B6:%E5%AF%BC%E5%85%A5%E9%A2%98%E5%BD%951.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hyperlink" Target="http://www.scinote.com/wiki/index.php/%E6%96%87%E4%BB%B6:%E8%BF%87%E6%BB%A4%E5%99%A8.jpg" TargetMode="Externa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jpeg"/><Relationship Id="rId2" Type="http://schemas.openxmlformats.org/officeDocument/2006/relationships/image" Target="../media/image44.jpeg"/><Relationship Id="rId1" Type="http://schemas.openxmlformats.org/officeDocument/2006/relationships/image" Target="../media/image4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6.jpeg"/><Relationship Id="rId3" Type="http://schemas.openxmlformats.org/officeDocument/2006/relationships/image" Target="../media/image46.jpeg"/><Relationship Id="rId2" Type="http://schemas.openxmlformats.org/officeDocument/2006/relationships/image" Target="../media/image43.jpeg"/><Relationship Id="rId1"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www.scinote.com/wiki/images/f/fa/%E5%86%85%E5%B5%8C%E6%B5%8F%E8%A7%88%E5%99%A807.jpg" TargetMode="External"/><Relationship Id="rId4" Type="http://schemas.openxmlformats.org/officeDocument/2006/relationships/image" Target="../media/image48.jpeg"/><Relationship Id="rId3" Type="http://schemas.openxmlformats.org/officeDocument/2006/relationships/hyperlink" Target="http://www.scinote.com/wiki/index.php/%E6%96%87%E4%BB%B6:%E5%86%85%E5%B5%8C%E6%B5%8F%E8%A7%88%E5%99%A802.jpg" TargetMode="External"/><Relationship Id="rId2" Type="http://schemas.openxmlformats.org/officeDocument/2006/relationships/image" Target="../media/image47.jpeg"/><Relationship Id="rId1" Type="http://schemas.openxmlformats.org/officeDocument/2006/relationships/hyperlink" Target="http://www.scinote.com/wiki/index.php/%E6%96%87%E4%BB%B6:%E5%86%85%E5%B5%8C%E6%B5%8F%E8%A7%88%E5%99%A801.jpg" TargetMode="Externa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jpe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slide" Target="slide24.xml"/><Relationship Id="rId2" Type="http://schemas.openxmlformats.org/officeDocument/2006/relationships/image" Target="../media/image55.jpeg"/><Relationship Id="rId1"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9.jpeg"/><Relationship Id="rId1" Type="http://schemas.openxmlformats.org/officeDocument/2006/relationships/image" Target="../media/image58.jpe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64.jpeg"/><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6.jpeg"/><Relationship Id="rId1" Type="http://schemas.openxmlformats.org/officeDocument/2006/relationships/image" Target="../media/image6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1.jpeg"/><Relationship Id="rId1" Type="http://schemas.openxmlformats.org/officeDocument/2006/relationships/image" Target="../media/image70.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6.jpeg"/><Relationship Id="rId1" Type="http://schemas.openxmlformats.org/officeDocument/2006/relationships/image" Target="../media/image7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8.jpeg"/><Relationship Id="rId1" Type="http://schemas.openxmlformats.org/officeDocument/2006/relationships/image" Target="../media/image77.jpe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83.jpeg"/><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5.jpeg"/><Relationship Id="rId1" Type="http://schemas.openxmlformats.org/officeDocument/2006/relationships/slide" Target="slide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6.jpeg"/><Relationship Id="rId1" Type="http://schemas.openxmlformats.org/officeDocument/2006/relationships/slide" Target="slide4.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slide" Target="slide44.xml"/><Relationship Id="rId4" Type="http://schemas.openxmlformats.org/officeDocument/2006/relationships/slide" Target="slide40.xml"/><Relationship Id="rId3" Type="http://schemas.openxmlformats.org/officeDocument/2006/relationships/slide" Target="slide8.xml"/><Relationship Id="rId2" Type="http://schemas.openxmlformats.org/officeDocument/2006/relationships/slide" Target="slide39.xml"/><Relationship Id="rId1" Type="http://schemas.openxmlformats.org/officeDocument/2006/relationships/slide" Target="slide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1.jpeg"/><Relationship Id="rId3" Type="http://schemas.openxmlformats.org/officeDocument/2006/relationships/image" Target="../media/image90.jpeg"/><Relationship Id="rId2" Type="http://schemas.openxmlformats.org/officeDocument/2006/relationships/slide" Target="slide4.xml"/><Relationship Id="rId1" Type="http://schemas.openxmlformats.org/officeDocument/2006/relationships/image" Target="../media/image8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image" Target="../media/image92.jpe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inoteexpress.com/CompanyWeb/download.do"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hyperlink" Target="http://www.scinote.com/wiki/index.php/%E6%96%87%E4%BB%B6:%E6%96%B0%E5%BB%BA%E6%95%B0%E6%8D%AE%E5%BA%932.jpg" TargetMode="Externa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scinote.com/wiki/index.php/NE2_Starter_Import_BrowserSearch" TargetMode="External"/><Relationship Id="rId4" Type="http://schemas.openxmlformats.org/officeDocument/2006/relationships/hyperlink" Target="http://www.scinote.com/wiki/index.php/NE2_Starter_Import_Style" TargetMode="External"/><Relationship Id="rId3" Type="http://schemas.openxmlformats.org/officeDocument/2006/relationships/hyperlink" Target="http://www.scinote.com/wiki/index.php/NE2_Starter_Import_OnlineSearch" TargetMode="External"/><Relationship Id="rId2" Type="http://schemas.openxmlformats.org/officeDocument/2006/relationships/hyperlink" Target="http://www.scinote.com/wiki/index.php/NE2_Starter_Import_ManualImport" TargetMode="External"/><Relationship Id="rId1" Type="http://schemas.openxmlformats.org/officeDocument/2006/relationships/slide" Target="slide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jpeg"/><Relationship Id="rId2" Type="http://schemas.openxmlformats.org/officeDocument/2006/relationships/hyperlink" Target="http://www.scinote.com/wiki/images/f/f2/%E6%89%8B%E5%B7%A5%E5%BD%95%E5%85%A52.jpg" TargetMode="Externa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p:nvPr>
        </p:nvSpPr>
        <p:spPr>
          <a:xfrm>
            <a:off x="1042988" y="1412875"/>
            <a:ext cx="7632700" cy="1655763"/>
          </a:xfrm>
          <a:ln/>
        </p:spPr>
        <p:txBody>
          <a:bodyPr vert="horz" wrap="square" lIns="91440" tIns="45720" rIns="91440" bIns="45720" anchor="b"/>
          <a:p>
            <a:pPr eaLnBrk="1" hangingPunct="1"/>
            <a:r>
              <a:rPr lang="en-US" altLang="zh-CN" sz="4800" b="1" dirty="0">
                <a:solidFill>
                  <a:srgbClr val="FFFF00"/>
                </a:solidFill>
                <a:latin typeface="Times New Roman" panose="02020603050405020304" pitchFamily="18" charset="0"/>
                <a:ea typeface="楷体_GB2312" pitchFamily="49" charset="-122"/>
                <a:cs typeface="+mj-cs"/>
              </a:rPr>
              <a:t>NoteExpress</a:t>
            </a:r>
            <a:r>
              <a:rPr lang="zh-CN" altLang="en-US" sz="4800" b="1" dirty="0">
                <a:solidFill>
                  <a:srgbClr val="FFFF00"/>
                </a:solidFill>
                <a:latin typeface="楷体_GB2312" pitchFamily="49" charset="-122"/>
                <a:ea typeface="楷体_GB2312" pitchFamily="49" charset="-122"/>
                <a:cs typeface="+mj-cs"/>
              </a:rPr>
              <a:t>文献管理软件</a:t>
            </a:r>
            <a:endParaRPr lang="zh-CN" altLang="en-US" sz="4800" b="1" dirty="0">
              <a:solidFill>
                <a:srgbClr val="FFFF00"/>
              </a:solidFill>
              <a:latin typeface="楷体_GB2312" pitchFamily="49" charset="-122"/>
              <a:ea typeface="楷体_GB2312" pitchFamily="49" charset="-122"/>
              <a:cs typeface="+mj-cs"/>
            </a:endParaRPr>
          </a:p>
        </p:txBody>
      </p:sp>
      <p:sp>
        <p:nvSpPr>
          <p:cNvPr id="4099" name="Rectangle 3"/>
          <p:cNvSpPr>
            <a:spLocks noGrp="1"/>
          </p:cNvSpPr>
          <p:nvPr>
            <p:ph type="subTitle" idx="1"/>
          </p:nvPr>
        </p:nvSpPr>
        <p:spPr>
          <a:xfrm>
            <a:off x="1258888" y="4292600"/>
            <a:ext cx="6400800" cy="1608138"/>
          </a:xfrm>
          <a:ln/>
        </p:spPr>
        <p:txBody>
          <a:bodyPr vert="horz" wrap="square" lIns="91440" tIns="45720" rIns="91440" bIns="45720" anchor="t"/>
          <a:p>
            <a:pPr eaLnBrk="1" hangingPunct="1">
              <a:buSzPct val="60000"/>
              <a:buFont typeface="Wingdings" panose="05000000000000000000" pitchFamily="2" charset="2"/>
            </a:pPr>
            <a:r>
              <a:rPr lang="zh-CN" altLang="en-US" sz="3600" b="1" dirty="0">
                <a:latin typeface="楷体_GB2312" pitchFamily="49" charset="-122"/>
                <a:ea typeface="楷体_GB2312" pitchFamily="49" charset="-122"/>
                <a:cs typeface="+mn-cs"/>
              </a:rPr>
              <a:t>刘荣发</a:t>
            </a:r>
            <a:endParaRPr lang="en-US" altLang="zh-CN" sz="3600" b="1" dirty="0">
              <a:latin typeface="楷体_GB2312" pitchFamily="49" charset="-122"/>
              <a:ea typeface="楷体_GB2312" pitchFamily="49" charset="-122"/>
              <a:cs typeface="+mn-cs"/>
            </a:endParaRPr>
          </a:p>
          <a:p>
            <a:pPr eaLnBrk="1" hangingPunct="1">
              <a:buSzPct val="60000"/>
              <a:buFont typeface="Wingdings" panose="05000000000000000000" pitchFamily="2" charset="2"/>
            </a:pPr>
            <a:r>
              <a:rPr lang="zh-CN" altLang="en-US" sz="3600" b="1" dirty="0">
                <a:latin typeface="楷体_GB2312" pitchFamily="49" charset="-122"/>
                <a:ea typeface="楷体_GB2312" pitchFamily="49" charset="-122"/>
                <a:cs typeface="+mn-cs"/>
              </a:rPr>
              <a:t>福州大学图书馆</a:t>
            </a:r>
            <a:endParaRPr lang="zh-CN" altLang="en-US" sz="3600" b="1" dirty="0">
              <a:latin typeface="楷体_GB2312" pitchFamily="49" charset="-122"/>
              <a:ea typeface="楷体_GB2312"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8"/>
          <p:cNvSpPr txBox="1"/>
          <p:nvPr/>
        </p:nvSpPr>
        <p:spPr>
          <a:xfrm>
            <a:off x="-252412" y="1916113"/>
            <a:ext cx="9144000"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000000"/>
                </a:solidFill>
                <a:latin typeface="Times New Roman" panose="02020603050405020304" pitchFamily="18" charset="0"/>
              </a:rPr>
              <a:t>           </a:t>
            </a:r>
            <a:r>
              <a:rPr lang="en-US" altLang="zh-CN" sz="2800" b="1" dirty="0">
                <a:latin typeface="Times New Roman" panose="02020603050405020304" pitchFamily="18" charset="0"/>
              </a:rPr>
              <a:t>NoteExpress</a:t>
            </a:r>
            <a:r>
              <a:rPr lang="zh-CN" altLang="en-US" sz="2800" b="1" dirty="0">
                <a:latin typeface="Arial" panose="020B0604020202020204" pitchFamily="34" charset="0"/>
              </a:rPr>
              <a:t>本身集成了</a:t>
            </a:r>
            <a:r>
              <a:rPr lang="en-US" altLang="zh-CN" sz="2800" b="1" dirty="0">
                <a:latin typeface="Times New Roman" panose="02020603050405020304" pitchFamily="18" charset="0"/>
              </a:rPr>
              <a:t>amazon</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CNKI</a:t>
            </a:r>
            <a:r>
              <a:rPr lang="zh-CN" altLang="en-US" sz="2800" b="1" dirty="0">
                <a:latin typeface="Arial" panose="020B0604020202020204" pitchFamily="34" charset="0"/>
              </a:rPr>
              <a:t>，万方，维普，</a:t>
            </a:r>
            <a:r>
              <a:rPr lang="en-US" altLang="zh-CN" sz="2800" b="1" dirty="0">
                <a:latin typeface="Times New Roman" panose="02020603050405020304" pitchFamily="18" charset="0"/>
              </a:rPr>
              <a:t>ISI</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Wiley</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Pubmed</a:t>
            </a:r>
            <a:r>
              <a:rPr lang="zh-CN" altLang="en-US" sz="2800" b="1" dirty="0">
                <a:latin typeface="Arial" panose="020B0604020202020204" pitchFamily="34" charset="0"/>
              </a:rPr>
              <a:t>等数据库，可以在软件中通过统一的界面检索，检索结果直接保存到自身数据库中。</a:t>
            </a:r>
            <a:r>
              <a:rPr lang="zh-CN" altLang="en-US" sz="2800" dirty="0">
                <a:solidFill>
                  <a:srgbClr val="000000"/>
                </a:solidFill>
                <a:latin typeface="Arial" panose="020B0604020202020204" pitchFamily="34" charset="0"/>
              </a:rPr>
              <a:t>  </a:t>
            </a:r>
            <a:endParaRPr lang="zh-CN" altLang="en-US" sz="2800" dirty="0">
              <a:solidFill>
                <a:srgbClr val="000000"/>
              </a:solidFill>
              <a:latin typeface="Arial" panose="020B0604020202020204" pitchFamily="34" charset="0"/>
            </a:endParaRPr>
          </a:p>
        </p:txBody>
      </p:sp>
      <p:pic>
        <p:nvPicPr>
          <p:cNvPr id="9227" name="Picture 11"/>
          <p:cNvPicPr>
            <a:picLocks noChangeAspect="1"/>
          </p:cNvPicPr>
          <p:nvPr/>
        </p:nvPicPr>
        <p:blipFill>
          <a:blip r:embed="rId1"/>
          <a:srcRect l="11493" t="1999" r="56854" b="74400"/>
          <a:stretch>
            <a:fillRect/>
          </a:stretch>
        </p:blipFill>
        <p:spPr>
          <a:xfrm>
            <a:off x="4763" y="3255963"/>
            <a:ext cx="4859337" cy="2447925"/>
          </a:xfrm>
          <a:prstGeom prst="rect">
            <a:avLst/>
          </a:prstGeom>
          <a:noFill/>
          <a:ln w="9525">
            <a:noFill/>
          </a:ln>
        </p:spPr>
      </p:pic>
      <p:pic>
        <p:nvPicPr>
          <p:cNvPr id="9226" name="Picture 10"/>
          <p:cNvPicPr>
            <a:picLocks noChangeAspect="1"/>
          </p:cNvPicPr>
          <p:nvPr/>
        </p:nvPicPr>
        <p:blipFill>
          <a:blip r:embed="rId2"/>
          <a:stretch>
            <a:fillRect/>
          </a:stretch>
        </p:blipFill>
        <p:spPr>
          <a:xfrm>
            <a:off x="3379788" y="1587500"/>
            <a:ext cx="5743575" cy="5248275"/>
          </a:xfrm>
          <a:prstGeom prst="rect">
            <a:avLst/>
          </a:prstGeom>
          <a:noFill/>
          <a:ln w="9525">
            <a:noFill/>
          </a:ln>
        </p:spPr>
      </p:pic>
      <p:sp>
        <p:nvSpPr>
          <p:cNvPr id="12293" name="Rectangle 11"/>
          <p:cNvSpPr>
            <a:spLocks noGrp="1"/>
          </p:cNvSpPr>
          <p:nvPr>
            <p:ph type="title"/>
          </p:nvPr>
        </p:nvSpPr>
        <p:spPr>
          <a:xfrm>
            <a:off x="1042988" y="341313"/>
            <a:ext cx="8540750" cy="11430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2</a:t>
            </a:r>
            <a:r>
              <a:rPr lang="zh-CN" altLang="en-US" sz="4000" b="1" dirty="0">
                <a:solidFill>
                  <a:srgbClr val="FFFF00"/>
                </a:solidFill>
                <a:latin typeface="楷体_GB2312" pitchFamily="49" charset="-122"/>
                <a:ea typeface="楷体_GB2312" pitchFamily="49" charset="-122"/>
              </a:rPr>
              <a:t>、在线检索结果导入</a:t>
            </a:r>
            <a:endParaRPr lang="zh-CN" altLang="en-US" sz="4000" b="1" dirty="0">
              <a:solidFill>
                <a:srgbClr val="FFFF00"/>
              </a:solidFill>
              <a:latin typeface="楷体_GB2312" pitchFamily="49" charset="-122"/>
              <a:ea typeface="楷体_GB2312" pitchFamily="49" charset="-122"/>
            </a:endParaRPr>
          </a:p>
        </p:txBody>
      </p:sp>
      <p:pic>
        <p:nvPicPr>
          <p:cNvPr id="9229" name="Picture 13" descr="Image:开始检索.jpg">
            <a:hlinkClick r:id="rId3" tooltip="Image:开始检索.jpg"/>
          </p:cNvPr>
          <p:cNvPicPr>
            <a:picLocks noChangeAspect="1"/>
          </p:cNvPicPr>
          <p:nvPr/>
        </p:nvPicPr>
        <p:blipFill>
          <a:blip r:embed="rId4"/>
          <a:stretch>
            <a:fillRect/>
          </a:stretch>
        </p:blipFill>
        <p:spPr>
          <a:xfrm>
            <a:off x="2916238" y="2705100"/>
            <a:ext cx="6186487" cy="4159250"/>
          </a:xfrm>
          <a:prstGeom prst="rect">
            <a:avLst/>
          </a:prstGeom>
          <a:noFill/>
          <a:ln w="9525">
            <a:noFill/>
          </a:ln>
        </p:spPr>
      </p:pic>
      <p:sp>
        <p:nvSpPr>
          <p:cNvPr id="90117" name="Text Box 5"/>
          <p:cNvSpPr txBox="1"/>
          <p:nvPr/>
        </p:nvSpPr>
        <p:spPr>
          <a:xfrm>
            <a:off x="30163" y="5703888"/>
            <a:ext cx="30956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FFFF00"/>
                </a:solidFill>
                <a:latin typeface="Times New Roman" panose="02020603050405020304" pitchFamily="18" charset="0"/>
                <a:ea typeface="楷体_GB2312" pitchFamily="49" charset="-122"/>
              </a:rPr>
              <a:t>Amazon</a:t>
            </a:r>
            <a:r>
              <a:rPr lang="zh-CN" altLang="en-US" sz="2800" b="1" dirty="0">
                <a:solidFill>
                  <a:srgbClr val="FFFF00"/>
                </a:solidFill>
                <a:latin typeface="Arial" panose="020B0604020202020204" pitchFamily="34" charset="0"/>
              </a:rPr>
              <a:t>在线检索</a:t>
            </a:r>
            <a:endParaRPr lang="zh-CN" altLang="en-US" sz="2800" b="1" dirty="0">
              <a:solidFill>
                <a:srgbClr val="FFFF00"/>
              </a:solidFill>
              <a:latin typeface="Arial" panose="020B0604020202020204" pitchFamily="34" charset="0"/>
            </a:endParaRPr>
          </a:p>
        </p:txBody>
      </p:sp>
      <p:sp>
        <p:nvSpPr>
          <p:cNvPr id="90118" name="Text Box 6"/>
          <p:cNvSpPr txBox="1"/>
          <p:nvPr/>
        </p:nvSpPr>
        <p:spPr>
          <a:xfrm rot="-10800000" flipV="1">
            <a:off x="107950" y="6207125"/>
            <a:ext cx="35290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FFFF00"/>
                </a:solidFill>
                <a:latin typeface="Times New Roman" panose="02020603050405020304" pitchFamily="18" charset="0"/>
              </a:rPr>
              <a:t>CNKI</a:t>
            </a:r>
            <a:r>
              <a:rPr lang="zh-CN" altLang="en-US" sz="2800" b="1" dirty="0">
                <a:solidFill>
                  <a:srgbClr val="FFFF00"/>
                </a:solidFill>
                <a:latin typeface="Arial" panose="020B0604020202020204" pitchFamily="34" charset="0"/>
              </a:rPr>
              <a:t>在线检索</a:t>
            </a:r>
            <a:endParaRPr lang="zh-CN" altLang="en-US" sz="2800" b="1" dirty="0">
              <a:solidFill>
                <a:srgbClr val="FFFF00"/>
              </a:solidFill>
              <a:latin typeface="Arial" panose="020B0604020202020204" pitchFamily="34" charset="0"/>
            </a:endParaRPr>
          </a:p>
        </p:txBody>
      </p:sp>
      <p:sp>
        <p:nvSpPr>
          <p:cNvPr id="90122" name="Text Box 10"/>
          <p:cNvSpPr txBox="1"/>
          <p:nvPr/>
        </p:nvSpPr>
        <p:spPr>
          <a:xfrm>
            <a:off x="17463" y="5199063"/>
            <a:ext cx="9366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solidFill>
                  <a:srgbClr val="FFFF00"/>
                </a:solidFill>
                <a:latin typeface="Arial" panose="020B0604020202020204" pitchFamily="34" charset="0"/>
              </a:rPr>
              <a:t>例：</a:t>
            </a:r>
            <a:endParaRPr lang="zh-CN" altLang="en-US" sz="2800" b="1" dirty="0">
              <a:solidFill>
                <a:srgbClr val="FFFF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0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0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0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90118" grpId="0"/>
      <p:bldP spid="901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a:xfrm>
            <a:off x="874713" y="717550"/>
            <a:ext cx="6265862" cy="7112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 amazon</a:t>
            </a:r>
            <a:r>
              <a:rPr lang="zh-CN" altLang="en-US" sz="4000" b="1" dirty="0">
                <a:solidFill>
                  <a:srgbClr val="FFFF00"/>
                </a:solidFill>
                <a:ea typeface="楷体_GB2312" pitchFamily="49" charset="-122"/>
              </a:rPr>
              <a:t>在线检索</a:t>
            </a:r>
            <a:endParaRPr lang="zh-CN" altLang="en-US" sz="4000" b="1" dirty="0">
              <a:solidFill>
                <a:srgbClr val="FFFF00"/>
              </a:solidFill>
              <a:ea typeface="楷体_GB2312" pitchFamily="49" charset="-122"/>
            </a:endParaRPr>
          </a:p>
        </p:txBody>
      </p:sp>
      <p:pic>
        <p:nvPicPr>
          <p:cNvPr id="99332" name="Picture 4" descr="amazon1"/>
          <p:cNvPicPr>
            <a:picLocks noChangeAspect="1"/>
          </p:cNvPicPr>
          <p:nvPr/>
        </p:nvPicPr>
        <p:blipFill>
          <a:blip r:embed="rId1"/>
          <a:stretch>
            <a:fillRect/>
          </a:stretch>
        </p:blipFill>
        <p:spPr>
          <a:xfrm>
            <a:off x="0" y="2205038"/>
            <a:ext cx="4238625" cy="2424112"/>
          </a:xfrm>
          <a:prstGeom prst="rect">
            <a:avLst/>
          </a:prstGeom>
          <a:noFill/>
          <a:ln w="9525">
            <a:noFill/>
          </a:ln>
        </p:spPr>
      </p:pic>
      <p:pic>
        <p:nvPicPr>
          <p:cNvPr id="99333" name="Picture 5" descr="AMAZON2"/>
          <p:cNvPicPr>
            <a:picLocks noChangeAspect="1"/>
          </p:cNvPicPr>
          <p:nvPr/>
        </p:nvPicPr>
        <p:blipFill>
          <a:blip r:embed="rId2"/>
          <a:stretch>
            <a:fillRect/>
          </a:stretch>
        </p:blipFill>
        <p:spPr>
          <a:xfrm>
            <a:off x="900113" y="2762250"/>
            <a:ext cx="5629275" cy="4095750"/>
          </a:xfrm>
          <a:prstGeom prst="rect">
            <a:avLst/>
          </a:prstGeom>
          <a:noFill/>
          <a:ln w="9525">
            <a:noFill/>
          </a:ln>
        </p:spPr>
      </p:pic>
      <p:pic>
        <p:nvPicPr>
          <p:cNvPr id="99334" name="Picture 6" descr="amazon3"/>
          <p:cNvPicPr>
            <a:picLocks noChangeAspect="1"/>
          </p:cNvPicPr>
          <p:nvPr/>
        </p:nvPicPr>
        <p:blipFill>
          <a:blip r:embed="rId3"/>
          <a:stretch>
            <a:fillRect/>
          </a:stretch>
        </p:blipFill>
        <p:spPr>
          <a:xfrm>
            <a:off x="1979613" y="2714625"/>
            <a:ext cx="5638800" cy="4143375"/>
          </a:xfrm>
          <a:prstGeom prst="rect">
            <a:avLst/>
          </a:prstGeom>
          <a:noFill/>
          <a:ln w="9525">
            <a:noFill/>
          </a:ln>
        </p:spPr>
      </p:pic>
      <p:pic>
        <p:nvPicPr>
          <p:cNvPr id="99335" name="Picture 7" descr="amazon31"/>
          <p:cNvPicPr>
            <a:picLocks noChangeAspect="1"/>
          </p:cNvPicPr>
          <p:nvPr/>
        </p:nvPicPr>
        <p:blipFill>
          <a:blip r:embed="rId4"/>
          <a:stretch>
            <a:fillRect/>
          </a:stretch>
        </p:blipFill>
        <p:spPr>
          <a:xfrm>
            <a:off x="2555875" y="4005263"/>
            <a:ext cx="2667000" cy="1400175"/>
          </a:xfrm>
          <a:prstGeom prst="rect">
            <a:avLst/>
          </a:prstGeom>
          <a:noFill/>
          <a:ln w="9525">
            <a:noFill/>
          </a:ln>
        </p:spPr>
      </p:pic>
      <p:pic>
        <p:nvPicPr>
          <p:cNvPr id="99336" name="Picture 8" descr="amazon4"/>
          <p:cNvPicPr>
            <a:picLocks noChangeAspect="1"/>
          </p:cNvPicPr>
          <p:nvPr/>
        </p:nvPicPr>
        <p:blipFill>
          <a:blip r:embed="rId5"/>
          <a:stretch>
            <a:fillRect/>
          </a:stretch>
        </p:blipFill>
        <p:spPr>
          <a:xfrm>
            <a:off x="3200400" y="2205038"/>
            <a:ext cx="5943600" cy="4276725"/>
          </a:xfrm>
          <a:prstGeom prst="rect">
            <a:avLst/>
          </a:prstGeom>
          <a:noFill/>
          <a:ln w="9525">
            <a:noFill/>
          </a:ln>
        </p:spPr>
      </p:pic>
      <p:pic>
        <p:nvPicPr>
          <p:cNvPr id="99337" name="Picture 9" descr="amazon5"/>
          <p:cNvPicPr>
            <a:picLocks noChangeAspect="1"/>
          </p:cNvPicPr>
          <p:nvPr/>
        </p:nvPicPr>
        <p:blipFill>
          <a:blip r:embed="rId6"/>
          <a:stretch>
            <a:fillRect/>
          </a:stretch>
        </p:blipFill>
        <p:spPr>
          <a:xfrm>
            <a:off x="4500563" y="2565400"/>
            <a:ext cx="3629025" cy="3848100"/>
          </a:xfrm>
          <a:prstGeom prst="rect">
            <a:avLst/>
          </a:prstGeom>
          <a:noFill/>
          <a:ln w="9525">
            <a:noFill/>
          </a:ln>
        </p:spPr>
      </p:pic>
      <p:pic>
        <p:nvPicPr>
          <p:cNvPr id="99338" name="Picture 10" descr="amazon6"/>
          <p:cNvPicPr>
            <a:picLocks noChangeAspect="1"/>
          </p:cNvPicPr>
          <p:nvPr/>
        </p:nvPicPr>
        <p:blipFill>
          <a:blip r:embed="rId7"/>
          <a:stretch>
            <a:fillRect/>
          </a:stretch>
        </p:blipFill>
        <p:spPr>
          <a:xfrm>
            <a:off x="5867400" y="4149725"/>
            <a:ext cx="1828800" cy="11715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3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3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5"/>
          <p:cNvSpPr>
            <a:spLocks noGrp="1"/>
          </p:cNvSpPr>
          <p:nvPr>
            <p:ph type="title"/>
          </p:nvPr>
        </p:nvSpPr>
        <p:spPr>
          <a:xfrm>
            <a:off x="900113" y="765175"/>
            <a:ext cx="6084887" cy="839788"/>
          </a:xfrm>
          <a:ln/>
        </p:spPr>
        <p:txBody>
          <a:bodyPr vert="horz" wrap="square" lIns="91440" tIns="45720" rIns="91440" bIns="45720" anchor="b"/>
          <a:p>
            <a:pPr eaLnBrk="1" hangingPunct="1"/>
            <a:r>
              <a:rPr lang="en-US" altLang="zh-CN" sz="4800" dirty="0">
                <a:solidFill>
                  <a:srgbClr val="000000"/>
                </a:solidFill>
                <a:latin typeface="Times New Roman" panose="02020603050405020304" pitchFamily="18" charset="0"/>
              </a:rPr>
              <a:t>  </a:t>
            </a:r>
            <a:r>
              <a:rPr lang="en-US" altLang="zh-CN" sz="4000" b="1" dirty="0">
                <a:solidFill>
                  <a:srgbClr val="FFFF00"/>
                </a:solidFill>
                <a:latin typeface="Times New Roman" panose="02020603050405020304" pitchFamily="18" charset="0"/>
              </a:rPr>
              <a:t>CNKI</a:t>
            </a:r>
            <a:r>
              <a:rPr lang="zh-CN" altLang="en-US" sz="4000" b="1" dirty="0">
                <a:solidFill>
                  <a:srgbClr val="FFFF00"/>
                </a:solidFill>
                <a:ea typeface="楷体_GB2312" pitchFamily="49" charset="-122"/>
              </a:rPr>
              <a:t>在线检索</a:t>
            </a:r>
            <a:endParaRPr lang="zh-CN" altLang="en-US" sz="4000" b="1" dirty="0">
              <a:solidFill>
                <a:srgbClr val="FFFF00"/>
              </a:solidFill>
              <a:ea typeface="楷体_GB2312" pitchFamily="49" charset="-122"/>
            </a:endParaRPr>
          </a:p>
        </p:txBody>
      </p:sp>
      <p:pic>
        <p:nvPicPr>
          <p:cNvPr id="91142" name="Picture 6" descr="cnki1"/>
          <p:cNvPicPr>
            <a:picLocks noChangeAspect="1"/>
          </p:cNvPicPr>
          <p:nvPr/>
        </p:nvPicPr>
        <p:blipFill>
          <a:blip r:embed="rId1"/>
          <a:stretch>
            <a:fillRect/>
          </a:stretch>
        </p:blipFill>
        <p:spPr>
          <a:xfrm>
            <a:off x="179388" y="2276475"/>
            <a:ext cx="4219575" cy="2028825"/>
          </a:xfrm>
          <a:prstGeom prst="rect">
            <a:avLst/>
          </a:prstGeom>
          <a:noFill/>
          <a:ln w="9525">
            <a:noFill/>
          </a:ln>
        </p:spPr>
      </p:pic>
      <p:pic>
        <p:nvPicPr>
          <p:cNvPr id="91145" name="Picture 9" descr="cnki2"/>
          <p:cNvPicPr>
            <a:picLocks noChangeAspect="1"/>
          </p:cNvPicPr>
          <p:nvPr/>
        </p:nvPicPr>
        <p:blipFill>
          <a:blip r:embed="rId2"/>
          <a:stretch>
            <a:fillRect/>
          </a:stretch>
        </p:blipFill>
        <p:spPr>
          <a:xfrm>
            <a:off x="1763713" y="2305050"/>
            <a:ext cx="5734050" cy="4552950"/>
          </a:xfrm>
          <a:prstGeom prst="rect">
            <a:avLst/>
          </a:prstGeom>
          <a:noFill/>
          <a:ln w="9525">
            <a:noFill/>
          </a:ln>
        </p:spPr>
      </p:pic>
      <p:pic>
        <p:nvPicPr>
          <p:cNvPr id="91144" name="Picture 8" descr="AMAZON2"/>
          <p:cNvPicPr>
            <a:picLocks noChangeAspect="1"/>
          </p:cNvPicPr>
          <p:nvPr/>
        </p:nvPicPr>
        <p:blipFill>
          <a:blip r:embed="rId3"/>
          <a:stretch>
            <a:fillRect/>
          </a:stretch>
        </p:blipFill>
        <p:spPr>
          <a:xfrm>
            <a:off x="3514725" y="2349500"/>
            <a:ext cx="5629275" cy="4095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1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4"/>
          <p:cNvSpPr>
            <a:spLocks noGrp="1"/>
          </p:cNvSpPr>
          <p:nvPr>
            <p:ph type="title"/>
          </p:nvPr>
        </p:nvSpPr>
        <p:spPr>
          <a:xfrm>
            <a:off x="1073150" y="476250"/>
            <a:ext cx="6121400" cy="9271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3</a:t>
            </a:r>
            <a:r>
              <a:rPr lang="zh-CN" altLang="en-US" sz="4000" b="1" dirty="0">
                <a:solidFill>
                  <a:srgbClr val="FFFF00"/>
                </a:solidFill>
                <a:latin typeface="楷体_GB2312" pitchFamily="49" charset="-122"/>
                <a:ea typeface="楷体_GB2312" pitchFamily="49" charset="-122"/>
              </a:rPr>
              <a:t>、数据库检索题录导入</a:t>
            </a:r>
            <a:endParaRPr lang="zh-CN" altLang="en-US" sz="4000" b="1" dirty="0">
              <a:solidFill>
                <a:srgbClr val="FFFF00"/>
              </a:solidFill>
              <a:latin typeface="楷体_GB2312" pitchFamily="49" charset="-122"/>
              <a:ea typeface="楷体_GB2312" pitchFamily="49" charset="-122"/>
            </a:endParaRPr>
          </a:p>
        </p:txBody>
      </p:sp>
      <p:sp>
        <p:nvSpPr>
          <p:cNvPr id="15363" name="Text Box 5"/>
          <p:cNvSpPr txBox="1"/>
          <p:nvPr/>
        </p:nvSpPr>
        <p:spPr>
          <a:xfrm>
            <a:off x="1403350" y="1557338"/>
            <a:ext cx="6715125" cy="846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latin typeface="Arial" panose="020B0604020202020204" pitchFamily="34" charset="0"/>
              </a:rPr>
              <a:t>检索</a:t>
            </a:r>
            <a:r>
              <a:rPr lang="en-US" altLang="zh-CN" sz="2800" b="1" dirty="0">
                <a:latin typeface="Arial" panose="020B0604020202020204" pitchFamily="34" charset="0"/>
                <a:sym typeface="Wingdings" panose="05000000000000000000" pitchFamily="2" charset="2"/>
              </a:rPr>
              <a:t></a:t>
            </a:r>
            <a:r>
              <a:rPr lang="zh-CN" altLang="en-US" sz="2800" b="1" dirty="0">
                <a:latin typeface="Arial" panose="020B0604020202020204" pitchFamily="34" charset="0"/>
              </a:rPr>
              <a:t>导出</a:t>
            </a:r>
            <a:r>
              <a:rPr lang="en-US" altLang="zh-CN" sz="2800" b="1" dirty="0">
                <a:latin typeface="Arial" panose="020B0604020202020204" pitchFamily="34" charset="0"/>
                <a:sym typeface="Wingdings" panose="05000000000000000000" pitchFamily="2" charset="2"/>
              </a:rPr>
              <a:t></a:t>
            </a:r>
            <a:r>
              <a:rPr lang="zh-CN" altLang="en-US" sz="2800" b="1" dirty="0">
                <a:latin typeface="Arial" panose="020B0604020202020204" pitchFamily="34" charset="0"/>
                <a:sym typeface="Wingdings" panose="05000000000000000000" pitchFamily="2" charset="2"/>
              </a:rPr>
              <a:t>导入</a:t>
            </a:r>
            <a:endParaRPr lang="en-US" altLang="zh-CN" sz="2800" b="1" dirty="0">
              <a:latin typeface="Arial" panose="020B0604020202020204" pitchFamily="34" charset="0"/>
              <a:sym typeface="Wingdings" panose="05000000000000000000" pitchFamily="2" charset="2"/>
            </a:endParaRPr>
          </a:p>
          <a:p>
            <a:pPr marL="342900" lvl="0" indent="-342900" eaLnBrk="1" hangingPunct="1">
              <a:spcBef>
                <a:spcPct val="50000"/>
              </a:spcBef>
              <a:buClr>
                <a:schemeClr val="hlink"/>
              </a:buClr>
              <a:buSzPct val="95000"/>
              <a:buNone/>
            </a:pPr>
            <a:r>
              <a:rPr lang="zh-CN" altLang="en-US" sz="1400" b="1" dirty="0">
                <a:latin typeface="Times New Roman" panose="02020603050405020304" pitchFamily="18" charset="0"/>
              </a:rPr>
              <a:t>一般外文数据库保存题录时， 可以选择输出格式为</a:t>
            </a:r>
            <a:r>
              <a:rPr lang="en-US" altLang="zh-CN" sz="1400" b="1" dirty="0">
                <a:latin typeface="Times New Roman" panose="02020603050405020304" pitchFamily="18" charset="0"/>
              </a:rPr>
              <a:t>RIS</a:t>
            </a:r>
            <a:r>
              <a:rPr lang="zh-CN" altLang="en-US" sz="1400" b="1" dirty="0">
                <a:latin typeface="Times New Roman" panose="02020603050405020304" pitchFamily="18" charset="0"/>
              </a:rPr>
              <a:t>或</a:t>
            </a:r>
            <a:r>
              <a:rPr lang="en-US" altLang="zh-CN" sz="1400" b="1" dirty="0">
                <a:latin typeface="Times New Roman" panose="02020603050405020304" pitchFamily="18" charset="0"/>
              </a:rPr>
              <a:t>Endnote</a:t>
            </a:r>
            <a:r>
              <a:rPr lang="zh-CN" altLang="en-US" sz="1400" b="1" dirty="0">
                <a:latin typeface="Times New Roman" panose="02020603050405020304" pitchFamily="18" charset="0"/>
              </a:rPr>
              <a:t>格式</a:t>
            </a:r>
            <a:endParaRPr lang="zh-CN" altLang="en-US" sz="1400" b="1" dirty="0">
              <a:latin typeface="Arial" panose="020B0604020202020204" pitchFamily="34" charset="0"/>
            </a:endParaRPr>
          </a:p>
        </p:txBody>
      </p:sp>
      <p:pic>
        <p:nvPicPr>
          <p:cNvPr id="12297" name="Picture 9" descr="Image:检索.jpg">
            <a:hlinkClick r:id="rId1" tooltip="Image:检索.jpg"/>
          </p:cNvPr>
          <p:cNvPicPr>
            <a:picLocks noChangeAspect="1"/>
          </p:cNvPicPr>
          <p:nvPr/>
        </p:nvPicPr>
        <p:blipFill>
          <a:blip r:embed="rId2"/>
          <a:stretch>
            <a:fillRect/>
          </a:stretch>
        </p:blipFill>
        <p:spPr>
          <a:xfrm>
            <a:off x="0" y="2971800"/>
            <a:ext cx="6602413" cy="3860800"/>
          </a:xfrm>
          <a:prstGeom prst="rect">
            <a:avLst/>
          </a:prstGeom>
          <a:noFill/>
          <a:ln w="9525">
            <a:noFill/>
          </a:ln>
        </p:spPr>
      </p:pic>
      <p:pic>
        <p:nvPicPr>
          <p:cNvPr id="12299" name="Picture 11" descr="Image:选择输出样式.jpg">
            <a:hlinkClick r:id="rId3" tooltip="Image:选择输出样式.jpg"/>
          </p:cNvPr>
          <p:cNvPicPr>
            <a:picLocks noChangeAspect="1"/>
          </p:cNvPicPr>
          <p:nvPr/>
        </p:nvPicPr>
        <p:blipFill>
          <a:blip r:embed="rId4"/>
          <a:stretch>
            <a:fillRect/>
          </a:stretch>
        </p:blipFill>
        <p:spPr>
          <a:xfrm>
            <a:off x="2416175" y="2535238"/>
            <a:ext cx="6697663" cy="4322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4"/>
          <p:cNvSpPr>
            <a:spLocks noGrp="1"/>
          </p:cNvSpPr>
          <p:nvPr>
            <p:ph type="title"/>
          </p:nvPr>
        </p:nvSpPr>
        <p:spPr>
          <a:xfrm>
            <a:off x="1073150" y="476250"/>
            <a:ext cx="6121400" cy="9271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3</a:t>
            </a:r>
            <a:r>
              <a:rPr lang="zh-CN" altLang="en-US" sz="4000" b="1" dirty="0">
                <a:solidFill>
                  <a:srgbClr val="FFFF00"/>
                </a:solidFill>
                <a:latin typeface="楷体_GB2312" pitchFamily="49" charset="-122"/>
                <a:ea typeface="楷体_GB2312" pitchFamily="49" charset="-122"/>
              </a:rPr>
              <a:t>、数据库检索题录导入</a:t>
            </a:r>
            <a:endParaRPr lang="zh-CN" altLang="en-US" sz="4000" b="1" dirty="0">
              <a:solidFill>
                <a:srgbClr val="FFFF00"/>
              </a:solidFill>
              <a:latin typeface="楷体_GB2312" pitchFamily="49" charset="-122"/>
              <a:ea typeface="楷体_GB2312" pitchFamily="49" charset="-122"/>
            </a:endParaRPr>
          </a:p>
        </p:txBody>
      </p:sp>
      <p:sp>
        <p:nvSpPr>
          <p:cNvPr id="16387" name="Text Box 5"/>
          <p:cNvSpPr txBox="1"/>
          <p:nvPr/>
        </p:nvSpPr>
        <p:spPr>
          <a:xfrm>
            <a:off x="1403350" y="1557338"/>
            <a:ext cx="6715125" cy="846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latin typeface="Arial" panose="020B0604020202020204" pitchFamily="34" charset="0"/>
              </a:rPr>
              <a:t>检索</a:t>
            </a:r>
            <a:r>
              <a:rPr lang="en-US" altLang="zh-CN" sz="2800" b="1" dirty="0">
                <a:latin typeface="Arial" panose="020B0604020202020204" pitchFamily="34" charset="0"/>
                <a:sym typeface="Wingdings" panose="05000000000000000000" pitchFamily="2" charset="2"/>
              </a:rPr>
              <a:t></a:t>
            </a:r>
            <a:r>
              <a:rPr lang="zh-CN" altLang="en-US" sz="2800" b="1" dirty="0">
                <a:latin typeface="Arial" panose="020B0604020202020204" pitchFamily="34" charset="0"/>
              </a:rPr>
              <a:t>导出</a:t>
            </a:r>
            <a:r>
              <a:rPr lang="en-US" altLang="zh-CN" sz="2800" b="1" dirty="0">
                <a:latin typeface="Arial" panose="020B0604020202020204" pitchFamily="34" charset="0"/>
                <a:sym typeface="Wingdings" panose="05000000000000000000" pitchFamily="2" charset="2"/>
              </a:rPr>
              <a:t></a:t>
            </a:r>
            <a:r>
              <a:rPr lang="zh-CN" altLang="en-US" sz="2800" b="1" dirty="0">
                <a:latin typeface="Arial" panose="020B0604020202020204" pitchFamily="34" charset="0"/>
                <a:sym typeface="Wingdings" panose="05000000000000000000" pitchFamily="2" charset="2"/>
              </a:rPr>
              <a:t>导入</a:t>
            </a:r>
            <a:endParaRPr lang="en-US" altLang="zh-CN" sz="2800" b="1" dirty="0">
              <a:latin typeface="Arial" panose="020B0604020202020204" pitchFamily="34" charset="0"/>
              <a:sym typeface="Wingdings" panose="05000000000000000000" pitchFamily="2" charset="2"/>
            </a:endParaRPr>
          </a:p>
          <a:p>
            <a:pPr marL="342900" lvl="0" indent="-342900" eaLnBrk="1" hangingPunct="1">
              <a:spcBef>
                <a:spcPct val="50000"/>
              </a:spcBef>
              <a:buClr>
                <a:schemeClr val="hlink"/>
              </a:buClr>
              <a:buSzPct val="95000"/>
              <a:buNone/>
            </a:pPr>
            <a:r>
              <a:rPr lang="zh-CN" altLang="en-US" sz="1400" b="1" dirty="0">
                <a:latin typeface="Times New Roman" panose="02020603050405020304" pitchFamily="18" charset="0"/>
              </a:rPr>
              <a:t>一般外文数据库保存题录时， 可以选择输出格式为</a:t>
            </a:r>
            <a:r>
              <a:rPr lang="en-US" altLang="zh-CN" sz="1400" b="1" dirty="0">
                <a:latin typeface="Times New Roman" panose="02020603050405020304" pitchFamily="18" charset="0"/>
              </a:rPr>
              <a:t>RIS</a:t>
            </a:r>
            <a:r>
              <a:rPr lang="zh-CN" altLang="en-US" sz="1400" b="1" dirty="0">
                <a:latin typeface="Times New Roman" panose="02020603050405020304" pitchFamily="18" charset="0"/>
              </a:rPr>
              <a:t>或</a:t>
            </a:r>
            <a:r>
              <a:rPr lang="en-US" altLang="zh-CN" sz="1400" b="1" dirty="0">
                <a:latin typeface="Times New Roman" panose="02020603050405020304" pitchFamily="18" charset="0"/>
              </a:rPr>
              <a:t>Endnote</a:t>
            </a:r>
            <a:r>
              <a:rPr lang="zh-CN" altLang="en-US" sz="1400" b="1" dirty="0">
                <a:latin typeface="Times New Roman" panose="02020603050405020304" pitchFamily="18" charset="0"/>
              </a:rPr>
              <a:t>格式</a:t>
            </a:r>
            <a:endParaRPr lang="zh-CN" altLang="en-US" sz="1400" b="1" dirty="0">
              <a:latin typeface="Arial" panose="020B0604020202020204" pitchFamily="34" charset="0"/>
            </a:endParaRPr>
          </a:p>
        </p:txBody>
      </p:sp>
      <p:sp>
        <p:nvSpPr>
          <p:cNvPr id="16388" name="Text Box 7"/>
          <p:cNvSpPr txBox="1"/>
          <p:nvPr/>
        </p:nvSpPr>
        <p:spPr>
          <a:xfrm>
            <a:off x="182563" y="2403475"/>
            <a:ext cx="6119812"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b="1" dirty="0">
                <a:solidFill>
                  <a:srgbClr val="FFFF00"/>
                </a:solidFill>
                <a:latin typeface="Arial" panose="020B0604020202020204" pitchFamily="34" charset="0"/>
              </a:rPr>
              <a:t>例：</a:t>
            </a:r>
            <a:endParaRPr lang="zh-CN" altLang="en-US" b="1" dirty="0">
              <a:solidFill>
                <a:srgbClr val="FFFF00"/>
              </a:solidFill>
              <a:latin typeface="Arial" panose="020B0604020202020204" pitchFamily="34" charset="0"/>
            </a:endParaRPr>
          </a:p>
        </p:txBody>
      </p:sp>
      <p:sp>
        <p:nvSpPr>
          <p:cNvPr id="16389" name="Text Box 8"/>
          <p:cNvSpPr txBox="1"/>
          <p:nvPr/>
        </p:nvSpPr>
        <p:spPr>
          <a:xfrm>
            <a:off x="174625" y="2894013"/>
            <a:ext cx="38877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solidFill>
                  <a:srgbClr val="FFFF00"/>
                </a:solidFill>
                <a:latin typeface="Arial" panose="020B0604020202020204" pitchFamily="34" charset="0"/>
              </a:rPr>
              <a:t>万方数据库</a:t>
            </a:r>
            <a:endParaRPr lang="zh-CN" altLang="en-US" sz="2800" b="1" dirty="0">
              <a:solidFill>
                <a:srgbClr val="FFFF00"/>
              </a:solidFill>
              <a:latin typeface="Arial" panose="020B0604020202020204" pitchFamily="34" charset="0"/>
            </a:endParaRPr>
          </a:p>
        </p:txBody>
      </p:sp>
      <p:sp>
        <p:nvSpPr>
          <p:cNvPr id="16390" name="Text Box 9"/>
          <p:cNvSpPr txBox="1"/>
          <p:nvPr/>
        </p:nvSpPr>
        <p:spPr>
          <a:xfrm>
            <a:off x="265113" y="3449638"/>
            <a:ext cx="40274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FFFF00"/>
                </a:solidFill>
                <a:latin typeface="Times New Roman" panose="02020603050405020304" pitchFamily="18" charset="0"/>
                <a:ea typeface="PMingLiU" panose="02020500000000000000" pitchFamily="18" charset="-120"/>
              </a:rPr>
              <a:t>CNKI</a:t>
            </a:r>
            <a:r>
              <a:rPr lang="zh-CN" altLang="en-US" sz="2800" b="1" dirty="0">
                <a:solidFill>
                  <a:srgbClr val="FFFF00"/>
                </a:solidFill>
                <a:latin typeface="Times New Roman" panose="02020603050405020304" pitchFamily="18" charset="0"/>
              </a:rPr>
              <a:t>（中国知网）</a:t>
            </a:r>
            <a:endParaRPr lang="zh-CN" altLang="en-US" sz="2800" b="1" dirty="0">
              <a:solidFill>
                <a:srgbClr val="FFFF00"/>
              </a:solidFill>
              <a:latin typeface="Times New Roman" panose="02020603050405020304" pitchFamily="18" charset="0"/>
            </a:endParaRPr>
          </a:p>
        </p:txBody>
      </p:sp>
      <p:sp>
        <p:nvSpPr>
          <p:cNvPr id="16391" name="Text Box 10"/>
          <p:cNvSpPr txBox="1"/>
          <p:nvPr/>
        </p:nvSpPr>
        <p:spPr>
          <a:xfrm>
            <a:off x="295275" y="3968750"/>
            <a:ext cx="35290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FFFF00"/>
                </a:solidFill>
                <a:latin typeface="Times New Roman" panose="02020603050405020304" pitchFamily="18" charset="0"/>
              </a:rPr>
              <a:t>Web of Science</a:t>
            </a:r>
            <a:endParaRPr lang="en-US" altLang="zh-CN" sz="2800" dirty="0">
              <a:solidFill>
                <a:srgbClr val="FFFF00"/>
              </a:solidFill>
              <a:latin typeface="Times New Roman" panose="02020603050405020304" pitchFamily="18" charset="0"/>
            </a:endParaRPr>
          </a:p>
        </p:txBody>
      </p:sp>
      <p:pic>
        <p:nvPicPr>
          <p:cNvPr id="61442" name="Picture 2" descr="Image:导入题录1.jpg">
            <a:hlinkClick r:id="rId1" tooltip="Image:导入题录1.jpg"/>
          </p:cNvPr>
          <p:cNvPicPr>
            <a:picLocks noChangeAspect="1"/>
          </p:cNvPicPr>
          <p:nvPr/>
        </p:nvPicPr>
        <p:blipFill>
          <a:blip r:embed="rId2"/>
          <a:stretch>
            <a:fillRect/>
          </a:stretch>
        </p:blipFill>
        <p:spPr>
          <a:xfrm>
            <a:off x="0" y="2376488"/>
            <a:ext cx="2133600" cy="2590800"/>
          </a:xfrm>
          <a:prstGeom prst="rect">
            <a:avLst/>
          </a:prstGeom>
          <a:noFill/>
          <a:ln w="9525">
            <a:noFill/>
          </a:ln>
        </p:spPr>
      </p:pic>
      <p:pic>
        <p:nvPicPr>
          <p:cNvPr id="61444" name="Picture 4" descr="Image:导入题录2.jpg">
            <a:hlinkClick r:id="rId3" tooltip="Image:导入题录2.jpg"/>
          </p:cNvPr>
          <p:cNvPicPr>
            <a:picLocks noChangeAspect="1"/>
          </p:cNvPicPr>
          <p:nvPr/>
        </p:nvPicPr>
        <p:blipFill>
          <a:blip r:embed="rId4"/>
          <a:stretch>
            <a:fillRect/>
          </a:stretch>
        </p:blipFill>
        <p:spPr>
          <a:xfrm>
            <a:off x="2124075" y="2376488"/>
            <a:ext cx="7024688" cy="4071937"/>
          </a:xfrm>
          <a:prstGeom prst="rect">
            <a:avLst/>
          </a:prstGeom>
          <a:noFill/>
          <a:ln w="9525">
            <a:noFill/>
          </a:ln>
        </p:spPr>
      </p:pic>
      <p:pic>
        <p:nvPicPr>
          <p:cNvPr id="61446" name="Picture 6" descr="Image:导入题录3.jpg">
            <a:hlinkClick r:id="rId5" tooltip="Image:导入题录3.jpg"/>
          </p:cNvPr>
          <p:cNvPicPr>
            <a:picLocks noChangeAspect="1"/>
          </p:cNvPicPr>
          <p:nvPr/>
        </p:nvPicPr>
        <p:blipFill>
          <a:blip r:embed="rId6"/>
          <a:stretch>
            <a:fillRect/>
          </a:stretch>
        </p:blipFill>
        <p:spPr>
          <a:xfrm>
            <a:off x="6751638" y="5095875"/>
            <a:ext cx="2371725" cy="1762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827088" y="692150"/>
            <a:ext cx="4321175" cy="854075"/>
          </a:xfrm>
          <a:ln/>
        </p:spPr>
        <p:txBody>
          <a:bodyPr vert="horz" wrap="square" lIns="91440" tIns="45720" rIns="91440" bIns="45720" anchor="b"/>
          <a:p>
            <a:pPr eaLnBrk="1" hangingPunct="1"/>
            <a:r>
              <a:rPr lang="en-US" altLang="zh-CN" sz="4800" dirty="0">
                <a:solidFill>
                  <a:srgbClr val="FFFF00"/>
                </a:solidFill>
                <a:latin typeface="楷体_GB2312" pitchFamily="49" charset="-122"/>
                <a:ea typeface="楷体_GB2312" pitchFamily="49" charset="-122"/>
              </a:rPr>
              <a:t> </a:t>
            </a:r>
            <a:r>
              <a:rPr lang="zh-CN" altLang="en-US" sz="4000" b="1" dirty="0">
                <a:solidFill>
                  <a:srgbClr val="FFFF00"/>
                </a:solidFill>
                <a:latin typeface="楷体_GB2312" pitchFamily="49" charset="-122"/>
                <a:ea typeface="楷体_GB2312" pitchFamily="49" charset="-122"/>
              </a:rPr>
              <a:t>过 滤 器</a:t>
            </a:r>
            <a:endParaRPr lang="zh-CN" altLang="en-US" sz="4000" b="1" dirty="0">
              <a:solidFill>
                <a:srgbClr val="FFFF00"/>
              </a:solidFill>
              <a:latin typeface="楷体_GB2312" pitchFamily="49" charset="-122"/>
              <a:ea typeface="楷体_GB2312" pitchFamily="49" charset="-122"/>
            </a:endParaRPr>
          </a:p>
        </p:txBody>
      </p:sp>
      <p:sp>
        <p:nvSpPr>
          <p:cNvPr id="105475" name="Rectangle 3"/>
          <p:cNvSpPr>
            <a:spLocks noGrp="1"/>
          </p:cNvSpPr>
          <p:nvPr>
            <p:ph idx="1"/>
          </p:nvPr>
        </p:nvSpPr>
        <p:spPr>
          <a:xfrm>
            <a:off x="323850" y="2060575"/>
            <a:ext cx="8351838" cy="2879725"/>
          </a:xfrm>
          <a:ln/>
        </p:spPr>
        <p:txBody>
          <a:bodyPr vert="horz" wrap="square" lIns="91440" tIns="45720" rIns="91440" bIns="45720" anchor="t"/>
          <a:p>
            <a:pPr eaLnBrk="1" hangingPunct="1">
              <a:spcBef>
                <a:spcPct val="50000"/>
              </a:spcBef>
              <a:buClrTx/>
              <a:buNone/>
            </a:pPr>
            <a:r>
              <a:rPr lang="en-US" altLang="zh-CN" dirty="0">
                <a:solidFill>
                  <a:srgbClr val="000000"/>
                </a:solidFill>
              </a:rPr>
              <a:t>         </a:t>
            </a:r>
            <a:r>
              <a:rPr lang="zh-CN" altLang="en-US" sz="2800" b="1" dirty="0"/>
              <a:t>顾名思义，用来</a:t>
            </a:r>
            <a:r>
              <a:rPr lang="zh-CN" altLang="en-US" sz="2800" b="1" dirty="0">
                <a:latin typeface="Arial" panose="020B0604020202020204" pitchFamily="34" charset="0"/>
              </a:rPr>
              <a:t>“</a:t>
            </a:r>
            <a:r>
              <a:rPr lang="zh-CN" altLang="en-US" sz="2800" b="1" dirty="0"/>
              <a:t>过滤</a:t>
            </a:r>
            <a:r>
              <a:rPr lang="zh-CN" altLang="en-US" sz="2800" b="1" dirty="0">
                <a:latin typeface="Arial" panose="020B0604020202020204" pitchFamily="34" charset="0"/>
              </a:rPr>
              <a:t>”</a:t>
            </a:r>
            <a:r>
              <a:rPr lang="zh-CN" altLang="en-US" sz="2800" b="1" dirty="0"/>
              <a:t>数据的东西。不同数据库检索结果有不同的显示格式，导入</a:t>
            </a:r>
            <a:r>
              <a:rPr lang="en-US" altLang="zh-CN" sz="2800" b="1" dirty="0"/>
              <a:t>NoteExpress</a:t>
            </a:r>
            <a:r>
              <a:rPr lang="zh-CN" altLang="en-US" sz="2800" b="1" dirty="0"/>
              <a:t>时却要以相同的格式进入软件并以相同的格式显示出来，也就是一个从无序到有序的过程。因此，我们在导入题录时需要选择正确（与相应数据库匹配）的过滤器。</a:t>
            </a:r>
            <a:endParaRPr lang="zh-CN" altLang="en-US" sz="2800" b="1" dirty="0"/>
          </a:p>
        </p:txBody>
      </p:sp>
      <p:pic>
        <p:nvPicPr>
          <p:cNvPr id="13318" name="Picture 6" descr="Image:过滤器.jpg">
            <a:hlinkClick r:id="rId1" tooltip="Image:过滤器.jpg"/>
          </p:cNvPr>
          <p:cNvPicPr>
            <a:picLocks noChangeAspect="1"/>
          </p:cNvPicPr>
          <p:nvPr/>
        </p:nvPicPr>
        <p:blipFill>
          <a:blip r:embed="rId2"/>
          <a:stretch>
            <a:fillRect/>
          </a:stretch>
        </p:blipFill>
        <p:spPr>
          <a:xfrm>
            <a:off x="1835150" y="1609725"/>
            <a:ext cx="5743575" cy="5248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5">
                                            <p:txEl>
                                              <p:charRg st="0" end="13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3318"/>
                                        </p:tgtEl>
                                        <p:attrNameLst>
                                          <p:attrName>style.visibility</p:attrName>
                                        </p:attrNameLst>
                                      </p:cBhvr>
                                      <p:to>
                                        <p:strVal val="visible"/>
                                      </p:to>
                                    </p:set>
                                    <p:anim calcmode="lin" valueType="num">
                                      <p:cBhvr>
                                        <p:cTn id="11" dur="500" fill="hold"/>
                                        <p:tgtEl>
                                          <p:spTgt spid="13318"/>
                                        </p:tgtEl>
                                        <p:attrNameLst>
                                          <p:attrName>ppt_w</p:attrName>
                                        </p:attrNameLst>
                                      </p:cBhvr>
                                      <p:tavLst>
                                        <p:tav tm="0">
                                          <p:val>
                                            <p:fltVal val="0.000000"/>
                                          </p:val>
                                        </p:tav>
                                        <p:tav tm="100000">
                                          <p:val>
                                            <p:strVal val="#ppt_w"/>
                                          </p:val>
                                        </p:tav>
                                      </p:tavLst>
                                    </p:anim>
                                    <p:anim calcmode="lin" valueType="num">
                                      <p:cBhvr>
                                        <p:cTn id="12" dur="500" fill="hold"/>
                                        <p:tgtEl>
                                          <p:spTgt spid="13318"/>
                                        </p:tgtEl>
                                        <p:attrNameLst>
                                          <p:attrName>ppt_h</p:attrName>
                                        </p:attrNameLst>
                                      </p:cBhvr>
                                      <p:tavLst>
                                        <p:tav tm="0">
                                          <p:val>
                                            <p:fltVal val="0.000000"/>
                                          </p:val>
                                        </p:tav>
                                        <p:tav tm="100000">
                                          <p:val>
                                            <p:strVal val="#ppt_h"/>
                                          </p:val>
                                        </p:tav>
                                      </p:tavLst>
                                    </p:anim>
                                    <p:animEffect transition="in" filter="fade">
                                      <p:cBhvr>
                                        <p:cTn id="13"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4"/>
          <p:cNvSpPr>
            <a:spLocks noGrp="1"/>
          </p:cNvSpPr>
          <p:nvPr>
            <p:ph type="title"/>
          </p:nvPr>
        </p:nvSpPr>
        <p:spPr>
          <a:xfrm>
            <a:off x="0" y="836613"/>
            <a:ext cx="8540750" cy="711200"/>
          </a:xfrm>
          <a:ln/>
        </p:spPr>
        <p:txBody>
          <a:bodyPr vert="horz" wrap="square" lIns="91440" tIns="45720" rIns="91440" bIns="45720" anchor="b"/>
          <a:p>
            <a:pPr eaLnBrk="1" hangingPunct="1"/>
            <a:r>
              <a:rPr lang="en-US" altLang="zh-CN" b="1" dirty="0">
                <a:solidFill>
                  <a:srgbClr val="FFFF00"/>
                </a:solidFill>
                <a:ea typeface="楷体_GB2312" pitchFamily="49" charset="-122"/>
              </a:rPr>
              <a:t>        </a:t>
            </a:r>
            <a:r>
              <a:rPr lang="zh-CN" altLang="en-US" sz="4000" b="1" dirty="0">
                <a:solidFill>
                  <a:srgbClr val="FFFF00"/>
                </a:solidFill>
                <a:ea typeface="楷体_GB2312" pitchFamily="49" charset="-122"/>
              </a:rPr>
              <a:t>万方数据库</a:t>
            </a:r>
            <a:endParaRPr lang="zh-CN" altLang="en-US" sz="4000" b="1" dirty="0">
              <a:solidFill>
                <a:srgbClr val="FFFF00"/>
              </a:solidFill>
              <a:ea typeface="楷体_GB2312" pitchFamily="49" charset="-122"/>
            </a:endParaRPr>
          </a:p>
        </p:txBody>
      </p:sp>
      <p:sp>
        <p:nvSpPr>
          <p:cNvPr id="18435" name="Text Box 5"/>
          <p:cNvSpPr txBox="1"/>
          <p:nvPr/>
        </p:nvSpPr>
        <p:spPr>
          <a:xfrm>
            <a:off x="0" y="2133600"/>
            <a:ext cx="9072563"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000000"/>
                </a:solidFill>
                <a:latin typeface="Arial" panose="020B0604020202020204" pitchFamily="34" charset="0"/>
              </a:rPr>
              <a:t>           </a:t>
            </a:r>
            <a:r>
              <a:rPr lang="zh-CN" altLang="en-US" sz="2800" b="1" dirty="0">
                <a:latin typeface="Arial" panose="020B0604020202020204" pitchFamily="34" charset="0"/>
              </a:rPr>
              <a:t>因为万方已经与我们达成协议，因此在万方检索的结果可以直接通过网页导入</a:t>
            </a:r>
            <a:r>
              <a:rPr lang="en-US" altLang="zh-CN" sz="2800" b="1" dirty="0">
                <a:latin typeface="Times New Roman" panose="02020603050405020304" pitchFamily="18" charset="0"/>
              </a:rPr>
              <a:t>NoteExpress</a:t>
            </a:r>
            <a:r>
              <a:rPr lang="en-US" altLang="zh-CN" sz="2800" b="1" dirty="0">
                <a:latin typeface="Arial" panose="020B0604020202020204" pitchFamily="34" charset="0"/>
              </a:rPr>
              <a:t>,</a:t>
            </a:r>
            <a:r>
              <a:rPr lang="zh-CN" altLang="en-US" sz="2800" b="1" dirty="0">
                <a:latin typeface="Arial" panose="020B0604020202020204" pitchFamily="34" charset="0"/>
              </a:rPr>
              <a:t>非常的方便</a:t>
            </a:r>
            <a:r>
              <a:rPr lang="zh-CN" altLang="en-US" sz="2800" dirty="0">
                <a:latin typeface="Arial" panose="020B0604020202020204" pitchFamily="34" charset="0"/>
              </a:rPr>
              <a:t>。</a:t>
            </a:r>
            <a:endParaRPr lang="zh-CN" altLang="en-US" sz="2800" dirty="0">
              <a:latin typeface="Arial" panose="020B0604020202020204" pitchFamily="34" charset="0"/>
            </a:endParaRPr>
          </a:p>
        </p:txBody>
      </p:sp>
      <p:pic>
        <p:nvPicPr>
          <p:cNvPr id="119814" name="Picture 6" descr="万方1"/>
          <p:cNvPicPr>
            <a:picLocks noChangeAspect="1"/>
          </p:cNvPicPr>
          <p:nvPr/>
        </p:nvPicPr>
        <p:blipFill>
          <a:blip r:embed="rId1"/>
          <a:stretch>
            <a:fillRect/>
          </a:stretch>
        </p:blipFill>
        <p:spPr>
          <a:xfrm>
            <a:off x="0" y="1916113"/>
            <a:ext cx="6684963" cy="4941887"/>
          </a:xfrm>
          <a:prstGeom prst="rect">
            <a:avLst/>
          </a:prstGeom>
          <a:noFill/>
          <a:ln w="9525">
            <a:noFill/>
          </a:ln>
        </p:spPr>
      </p:pic>
      <p:pic>
        <p:nvPicPr>
          <p:cNvPr id="119815" name="Picture 7" descr="万方2"/>
          <p:cNvPicPr>
            <a:picLocks noChangeAspect="1"/>
          </p:cNvPicPr>
          <p:nvPr/>
        </p:nvPicPr>
        <p:blipFill>
          <a:blip r:embed="rId2"/>
          <a:stretch>
            <a:fillRect/>
          </a:stretch>
        </p:blipFill>
        <p:spPr>
          <a:xfrm>
            <a:off x="1258888" y="1989138"/>
            <a:ext cx="7343775" cy="4868862"/>
          </a:xfrm>
          <a:prstGeom prst="rect">
            <a:avLst/>
          </a:prstGeom>
          <a:noFill/>
          <a:ln w="9525">
            <a:noFill/>
          </a:ln>
        </p:spPr>
      </p:pic>
      <p:pic>
        <p:nvPicPr>
          <p:cNvPr id="119816" name="Picture 8" descr="万方3"/>
          <p:cNvPicPr>
            <a:picLocks noChangeAspect="1"/>
          </p:cNvPicPr>
          <p:nvPr/>
        </p:nvPicPr>
        <p:blipFill>
          <a:blip r:embed="rId3"/>
          <a:stretch>
            <a:fillRect/>
          </a:stretch>
        </p:blipFill>
        <p:spPr>
          <a:xfrm>
            <a:off x="2051050" y="3213100"/>
            <a:ext cx="3857625" cy="2409825"/>
          </a:xfrm>
          <a:prstGeom prst="rect">
            <a:avLst/>
          </a:prstGeom>
          <a:noFill/>
          <a:ln w="9525">
            <a:noFill/>
          </a:ln>
        </p:spPr>
      </p:pic>
      <p:pic>
        <p:nvPicPr>
          <p:cNvPr id="119817" name="Picture 9" descr="万方4"/>
          <p:cNvPicPr>
            <a:picLocks noChangeAspect="1"/>
          </p:cNvPicPr>
          <p:nvPr/>
        </p:nvPicPr>
        <p:blipFill>
          <a:blip r:embed="rId4"/>
          <a:stretch>
            <a:fillRect/>
          </a:stretch>
        </p:blipFill>
        <p:spPr>
          <a:xfrm>
            <a:off x="3276600" y="2708275"/>
            <a:ext cx="3724275" cy="3448050"/>
          </a:xfrm>
          <a:prstGeom prst="rect">
            <a:avLst/>
          </a:prstGeom>
          <a:noFill/>
          <a:ln w="9525">
            <a:noFill/>
          </a:ln>
        </p:spPr>
      </p:pic>
      <p:pic>
        <p:nvPicPr>
          <p:cNvPr id="119818" name="Picture 10" descr="万方5"/>
          <p:cNvPicPr>
            <a:picLocks noChangeAspect="1"/>
          </p:cNvPicPr>
          <p:nvPr/>
        </p:nvPicPr>
        <p:blipFill>
          <a:blip r:embed="rId5"/>
          <a:stretch>
            <a:fillRect/>
          </a:stretch>
        </p:blipFill>
        <p:spPr>
          <a:xfrm>
            <a:off x="5410200" y="2636838"/>
            <a:ext cx="3733800" cy="3438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4"/>
          <p:cNvSpPr>
            <a:spLocks noGrp="1"/>
          </p:cNvSpPr>
          <p:nvPr>
            <p:ph type="title"/>
          </p:nvPr>
        </p:nvSpPr>
        <p:spPr>
          <a:xfrm>
            <a:off x="1042988" y="476250"/>
            <a:ext cx="4826000" cy="1071563"/>
          </a:xfrm>
          <a:ln/>
        </p:spPr>
        <p:txBody>
          <a:bodyPr vert="horz" wrap="square" lIns="91440" tIns="45720" rIns="91440" bIns="45720" anchor="b"/>
          <a:p>
            <a:pPr eaLnBrk="1" hangingPunct="1"/>
            <a:r>
              <a:rPr lang="en-US" altLang="zh-CN" sz="4000" b="1" dirty="0">
                <a:solidFill>
                  <a:srgbClr val="FFFF00"/>
                </a:solidFill>
                <a:latin typeface="Times New Roman" panose="02020603050405020304" pitchFamily="18" charset="0"/>
              </a:rPr>
              <a:t> Web of Science</a:t>
            </a:r>
            <a:endParaRPr lang="en-US" altLang="zh-CN" sz="4000" b="1" dirty="0">
              <a:solidFill>
                <a:srgbClr val="FFFF00"/>
              </a:solidFill>
              <a:latin typeface="Times New Roman" panose="02020603050405020304" pitchFamily="18" charset="0"/>
            </a:endParaRPr>
          </a:p>
        </p:txBody>
      </p:sp>
      <p:pic>
        <p:nvPicPr>
          <p:cNvPr id="164870" name="Picture 6" descr="web1"/>
          <p:cNvPicPr>
            <a:picLocks noChangeAspect="1"/>
          </p:cNvPicPr>
          <p:nvPr/>
        </p:nvPicPr>
        <p:blipFill>
          <a:blip r:embed="rId1"/>
          <a:stretch>
            <a:fillRect/>
          </a:stretch>
        </p:blipFill>
        <p:spPr>
          <a:xfrm>
            <a:off x="0" y="2349500"/>
            <a:ext cx="6438900" cy="4286250"/>
          </a:xfrm>
          <a:prstGeom prst="rect">
            <a:avLst/>
          </a:prstGeom>
          <a:noFill/>
          <a:ln w="9525">
            <a:noFill/>
          </a:ln>
        </p:spPr>
      </p:pic>
      <p:pic>
        <p:nvPicPr>
          <p:cNvPr id="164871" name="Picture 7" descr="web2"/>
          <p:cNvPicPr>
            <a:picLocks noChangeAspect="1"/>
          </p:cNvPicPr>
          <p:nvPr/>
        </p:nvPicPr>
        <p:blipFill>
          <a:blip r:embed="rId2"/>
          <a:stretch>
            <a:fillRect/>
          </a:stretch>
        </p:blipFill>
        <p:spPr>
          <a:xfrm>
            <a:off x="684213" y="2349500"/>
            <a:ext cx="6343650" cy="3467100"/>
          </a:xfrm>
          <a:prstGeom prst="rect">
            <a:avLst/>
          </a:prstGeom>
          <a:noFill/>
          <a:ln w="9525">
            <a:noFill/>
          </a:ln>
        </p:spPr>
      </p:pic>
      <p:pic>
        <p:nvPicPr>
          <p:cNvPr id="164872" name="Picture 8" descr="web3"/>
          <p:cNvPicPr>
            <a:picLocks noChangeAspect="1"/>
          </p:cNvPicPr>
          <p:nvPr/>
        </p:nvPicPr>
        <p:blipFill>
          <a:blip r:embed="rId3"/>
          <a:stretch>
            <a:fillRect/>
          </a:stretch>
        </p:blipFill>
        <p:spPr>
          <a:xfrm>
            <a:off x="19050" y="2886075"/>
            <a:ext cx="9124950" cy="3971925"/>
          </a:xfrm>
          <a:prstGeom prst="rect">
            <a:avLst/>
          </a:prstGeom>
          <a:noFill/>
          <a:ln w="9525">
            <a:noFill/>
          </a:ln>
        </p:spPr>
      </p:pic>
      <p:pic>
        <p:nvPicPr>
          <p:cNvPr id="164873" name="Picture 9" descr="web4"/>
          <p:cNvPicPr>
            <a:picLocks noChangeAspect="1"/>
          </p:cNvPicPr>
          <p:nvPr/>
        </p:nvPicPr>
        <p:blipFill>
          <a:blip r:embed="rId4"/>
          <a:stretch>
            <a:fillRect/>
          </a:stretch>
        </p:blipFill>
        <p:spPr>
          <a:xfrm>
            <a:off x="1331913" y="2852738"/>
            <a:ext cx="7162800" cy="3838575"/>
          </a:xfrm>
          <a:prstGeom prst="rect">
            <a:avLst/>
          </a:prstGeom>
          <a:noFill/>
          <a:ln w="9525">
            <a:noFill/>
          </a:ln>
        </p:spPr>
      </p:pic>
      <p:pic>
        <p:nvPicPr>
          <p:cNvPr id="164874" name="Picture 10" descr="web5"/>
          <p:cNvPicPr>
            <a:picLocks noChangeAspect="1"/>
          </p:cNvPicPr>
          <p:nvPr/>
        </p:nvPicPr>
        <p:blipFill>
          <a:blip r:embed="rId5"/>
          <a:stretch>
            <a:fillRect/>
          </a:stretch>
        </p:blipFill>
        <p:spPr>
          <a:xfrm>
            <a:off x="2268538" y="3213100"/>
            <a:ext cx="3829050" cy="2419350"/>
          </a:xfrm>
          <a:prstGeom prst="rect">
            <a:avLst/>
          </a:prstGeom>
          <a:noFill/>
          <a:ln w="9525">
            <a:noFill/>
          </a:ln>
        </p:spPr>
      </p:pic>
      <p:pic>
        <p:nvPicPr>
          <p:cNvPr id="164875" name="Picture 11" descr="web6"/>
          <p:cNvPicPr>
            <a:picLocks noChangeAspect="1"/>
          </p:cNvPicPr>
          <p:nvPr/>
        </p:nvPicPr>
        <p:blipFill>
          <a:blip r:embed="rId6"/>
          <a:stretch>
            <a:fillRect/>
          </a:stretch>
        </p:blipFill>
        <p:spPr>
          <a:xfrm>
            <a:off x="3419475" y="2781300"/>
            <a:ext cx="3705225" cy="3448050"/>
          </a:xfrm>
          <a:prstGeom prst="rect">
            <a:avLst/>
          </a:prstGeom>
          <a:noFill/>
          <a:ln w="9525">
            <a:noFill/>
          </a:ln>
        </p:spPr>
      </p:pic>
      <p:pic>
        <p:nvPicPr>
          <p:cNvPr id="164876" name="Picture 12" descr="c10"/>
          <p:cNvPicPr>
            <a:picLocks noChangeAspect="1"/>
          </p:cNvPicPr>
          <p:nvPr/>
        </p:nvPicPr>
        <p:blipFill>
          <a:blip r:embed="rId7"/>
          <a:stretch>
            <a:fillRect/>
          </a:stretch>
        </p:blipFill>
        <p:spPr>
          <a:xfrm>
            <a:off x="4643438" y="3716338"/>
            <a:ext cx="1847850" cy="1152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8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8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8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8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4"/>
          <p:cNvSpPr>
            <a:spLocks noGrp="1"/>
          </p:cNvSpPr>
          <p:nvPr>
            <p:ph type="title"/>
          </p:nvPr>
        </p:nvSpPr>
        <p:spPr>
          <a:xfrm>
            <a:off x="323850" y="692150"/>
            <a:ext cx="6119813" cy="895350"/>
          </a:xfrm>
          <a:ln/>
        </p:spPr>
        <p:txBody>
          <a:bodyPr vert="horz" wrap="square" lIns="91440" tIns="45720" rIns="91440" bIns="45720" anchor="b"/>
          <a:p>
            <a:pPr eaLnBrk="1" hangingPunct="1"/>
            <a:r>
              <a:rPr lang="en-US" altLang="zh-CN" sz="4800" b="1" dirty="0">
                <a:solidFill>
                  <a:srgbClr val="FFFF00"/>
                </a:solidFill>
                <a:latin typeface="Times New Roman" panose="02020603050405020304" pitchFamily="18" charset="0"/>
              </a:rPr>
              <a:t>      </a:t>
            </a:r>
            <a:r>
              <a:rPr lang="en-US" altLang="zh-CN" sz="4000" b="1" dirty="0">
                <a:solidFill>
                  <a:srgbClr val="FFFF00"/>
                </a:solidFill>
                <a:latin typeface="Times New Roman" panose="02020603050405020304" pitchFamily="18" charset="0"/>
              </a:rPr>
              <a:t>CNKI</a:t>
            </a:r>
            <a:r>
              <a:rPr lang="zh-CN" altLang="en-US" sz="4000" b="1" dirty="0">
                <a:solidFill>
                  <a:srgbClr val="FFFF00"/>
                </a:solidFill>
                <a:ea typeface="楷体_GB2312" pitchFamily="49" charset="-122"/>
              </a:rPr>
              <a:t>（中国知网）</a:t>
            </a:r>
            <a:endParaRPr lang="zh-CN" altLang="en-US" sz="4000" b="1" dirty="0">
              <a:solidFill>
                <a:srgbClr val="FFFF00"/>
              </a:solidFill>
              <a:ea typeface="楷体_GB2312" pitchFamily="49" charset="-122"/>
            </a:endParaRPr>
          </a:p>
        </p:txBody>
      </p:sp>
      <p:pic>
        <p:nvPicPr>
          <p:cNvPr id="121861" name="Picture 5" descr="c1"/>
          <p:cNvPicPr>
            <a:picLocks noChangeAspect="1"/>
          </p:cNvPicPr>
          <p:nvPr/>
        </p:nvPicPr>
        <p:blipFill>
          <a:blip r:embed="rId1"/>
          <a:stretch>
            <a:fillRect/>
          </a:stretch>
        </p:blipFill>
        <p:spPr>
          <a:xfrm>
            <a:off x="179388" y="2060575"/>
            <a:ext cx="7010400" cy="4797425"/>
          </a:xfrm>
          <a:prstGeom prst="rect">
            <a:avLst/>
          </a:prstGeom>
          <a:noFill/>
          <a:ln w="9525">
            <a:noFill/>
          </a:ln>
        </p:spPr>
      </p:pic>
      <p:pic>
        <p:nvPicPr>
          <p:cNvPr id="121862" name="Picture 6" descr="c2"/>
          <p:cNvPicPr>
            <a:picLocks noChangeAspect="1"/>
          </p:cNvPicPr>
          <p:nvPr/>
        </p:nvPicPr>
        <p:blipFill>
          <a:blip r:embed="rId2"/>
          <a:stretch>
            <a:fillRect/>
          </a:stretch>
        </p:blipFill>
        <p:spPr>
          <a:xfrm>
            <a:off x="900113" y="1989138"/>
            <a:ext cx="6867525" cy="4868862"/>
          </a:xfrm>
          <a:prstGeom prst="rect">
            <a:avLst/>
          </a:prstGeom>
          <a:noFill/>
          <a:ln w="9525">
            <a:noFill/>
          </a:ln>
        </p:spPr>
      </p:pic>
      <p:pic>
        <p:nvPicPr>
          <p:cNvPr id="121863" name="Picture 7" descr="c3"/>
          <p:cNvPicPr>
            <a:picLocks noChangeAspect="1"/>
          </p:cNvPicPr>
          <p:nvPr/>
        </p:nvPicPr>
        <p:blipFill>
          <a:blip r:embed="rId3"/>
          <a:stretch>
            <a:fillRect/>
          </a:stretch>
        </p:blipFill>
        <p:spPr>
          <a:xfrm>
            <a:off x="1619250" y="2012950"/>
            <a:ext cx="6886575" cy="4845050"/>
          </a:xfrm>
          <a:prstGeom prst="rect">
            <a:avLst/>
          </a:prstGeom>
          <a:noFill/>
          <a:ln w="9525">
            <a:noFill/>
          </a:ln>
        </p:spPr>
      </p:pic>
      <p:pic>
        <p:nvPicPr>
          <p:cNvPr id="121864" name="Picture 8" descr="c4"/>
          <p:cNvPicPr>
            <a:picLocks noChangeAspect="1"/>
          </p:cNvPicPr>
          <p:nvPr/>
        </p:nvPicPr>
        <p:blipFill>
          <a:blip r:embed="rId4"/>
          <a:stretch>
            <a:fillRect/>
          </a:stretch>
        </p:blipFill>
        <p:spPr>
          <a:xfrm>
            <a:off x="2411413" y="2060575"/>
            <a:ext cx="5314950" cy="4797425"/>
          </a:xfrm>
          <a:prstGeom prst="rect">
            <a:avLst/>
          </a:prstGeom>
          <a:noFill/>
          <a:ln w="9525">
            <a:noFill/>
          </a:ln>
        </p:spPr>
      </p:pic>
      <p:pic>
        <p:nvPicPr>
          <p:cNvPr id="121865" name="Picture 9" descr="c5"/>
          <p:cNvPicPr>
            <a:picLocks noChangeAspect="1"/>
          </p:cNvPicPr>
          <p:nvPr/>
        </p:nvPicPr>
        <p:blipFill>
          <a:blip r:embed="rId5"/>
          <a:stretch>
            <a:fillRect/>
          </a:stretch>
        </p:blipFill>
        <p:spPr>
          <a:xfrm>
            <a:off x="3203575" y="2060575"/>
            <a:ext cx="5305425" cy="4797425"/>
          </a:xfrm>
          <a:prstGeom prst="rect">
            <a:avLst/>
          </a:prstGeom>
          <a:noFill/>
          <a:ln w="9525">
            <a:noFill/>
          </a:ln>
        </p:spPr>
      </p:pic>
      <p:pic>
        <p:nvPicPr>
          <p:cNvPr id="121866" name="Picture 10" descr="c6"/>
          <p:cNvPicPr>
            <a:picLocks noChangeAspect="1"/>
          </p:cNvPicPr>
          <p:nvPr/>
        </p:nvPicPr>
        <p:blipFill>
          <a:blip r:embed="rId6"/>
          <a:stretch>
            <a:fillRect/>
          </a:stretch>
        </p:blipFill>
        <p:spPr>
          <a:xfrm>
            <a:off x="3800475" y="2122488"/>
            <a:ext cx="5343525" cy="47355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8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8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8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4"/>
          <p:cNvSpPr>
            <a:spLocks noGrp="1"/>
          </p:cNvSpPr>
          <p:nvPr>
            <p:ph type="title"/>
          </p:nvPr>
        </p:nvSpPr>
        <p:spPr>
          <a:xfrm>
            <a:off x="1116013" y="476250"/>
            <a:ext cx="4681537" cy="1055688"/>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Ⅰ.</a:t>
            </a:r>
            <a:r>
              <a:rPr lang="zh-CN" altLang="en-US" sz="4000" b="1" dirty="0">
                <a:solidFill>
                  <a:srgbClr val="FFFF00"/>
                </a:solidFill>
                <a:latin typeface="楷体_GB2312" pitchFamily="49" charset="-122"/>
                <a:ea typeface="楷体_GB2312" pitchFamily="49" charset="-122"/>
              </a:rPr>
              <a:t>直接导入</a:t>
            </a:r>
            <a:endParaRPr lang="zh-CN" altLang="en-US" sz="4000" b="1" dirty="0">
              <a:solidFill>
                <a:srgbClr val="FFFF00"/>
              </a:solidFill>
              <a:latin typeface="楷体_GB2312" pitchFamily="49" charset="-122"/>
              <a:ea typeface="楷体_GB2312" pitchFamily="49" charset="-122"/>
            </a:endParaRPr>
          </a:p>
        </p:txBody>
      </p:sp>
      <p:pic>
        <p:nvPicPr>
          <p:cNvPr id="155653" name="Picture 5" descr="c8"/>
          <p:cNvPicPr>
            <a:picLocks noChangeAspect="1"/>
          </p:cNvPicPr>
          <p:nvPr/>
        </p:nvPicPr>
        <p:blipFill>
          <a:blip r:embed="rId1"/>
          <a:stretch>
            <a:fillRect/>
          </a:stretch>
        </p:blipFill>
        <p:spPr>
          <a:xfrm>
            <a:off x="250825" y="2638425"/>
            <a:ext cx="3648075" cy="4219575"/>
          </a:xfrm>
          <a:prstGeom prst="rect">
            <a:avLst/>
          </a:prstGeom>
          <a:noFill/>
          <a:ln w="9525">
            <a:noFill/>
          </a:ln>
        </p:spPr>
      </p:pic>
      <p:pic>
        <p:nvPicPr>
          <p:cNvPr id="155654" name="Picture 6" descr="c11"/>
          <p:cNvPicPr>
            <a:picLocks noChangeAspect="1"/>
          </p:cNvPicPr>
          <p:nvPr/>
        </p:nvPicPr>
        <p:blipFill>
          <a:blip r:embed="rId2"/>
          <a:stretch>
            <a:fillRect/>
          </a:stretch>
        </p:blipFill>
        <p:spPr>
          <a:xfrm>
            <a:off x="4643438" y="2636838"/>
            <a:ext cx="3705225" cy="4221162"/>
          </a:xfrm>
          <a:prstGeom prst="rect">
            <a:avLst/>
          </a:prstGeom>
          <a:noFill/>
          <a:ln w="9525">
            <a:noFill/>
          </a:ln>
        </p:spPr>
      </p:pic>
      <p:pic>
        <p:nvPicPr>
          <p:cNvPr id="155655" name="Picture 7" descr="c10"/>
          <p:cNvPicPr>
            <a:picLocks noChangeAspect="1"/>
          </p:cNvPicPr>
          <p:nvPr/>
        </p:nvPicPr>
        <p:blipFill>
          <a:blip r:embed="rId3"/>
          <a:stretch>
            <a:fillRect/>
          </a:stretch>
        </p:blipFill>
        <p:spPr>
          <a:xfrm>
            <a:off x="5219700" y="3789363"/>
            <a:ext cx="1847850" cy="1152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a:spLocks noGrp="1"/>
          </p:cNvSpPr>
          <p:nvPr>
            <p:ph type="title"/>
          </p:nvPr>
        </p:nvSpPr>
        <p:spPr>
          <a:ln/>
        </p:spPr>
        <p:txBody>
          <a:bodyPr vert="horz" wrap="square" lIns="91440" tIns="45720" rIns="91440" bIns="45720" anchor="b"/>
          <a:p>
            <a:r>
              <a:rPr lang="en-US" altLang="zh-CN" sz="4000" b="1" dirty="0">
                <a:solidFill>
                  <a:srgbClr val="FFFF00"/>
                </a:solidFill>
                <a:latin typeface="Times New Roman" panose="02020603050405020304" pitchFamily="18" charset="0"/>
              </a:rPr>
              <a:t>NoteExpress</a:t>
            </a:r>
            <a:r>
              <a:rPr lang="zh-CN" altLang="en-US" sz="4000" b="1" dirty="0">
                <a:solidFill>
                  <a:srgbClr val="FFFF00"/>
                </a:solidFill>
                <a:latin typeface="Times New Roman" panose="02020603050405020304" pitchFamily="18" charset="0"/>
              </a:rPr>
              <a:t>简介</a:t>
            </a:r>
            <a:br>
              <a:rPr lang="zh-CN" altLang="en-US" b="1" dirty="0"/>
            </a:br>
            <a:endParaRPr lang="zh-CN" altLang="en-US" dirty="0"/>
          </a:p>
        </p:txBody>
      </p:sp>
      <p:sp>
        <p:nvSpPr>
          <p:cNvPr id="5123" name="内容占位符 2"/>
          <p:cNvSpPr>
            <a:spLocks noGrp="1"/>
          </p:cNvSpPr>
          <p:nvPr>
            <p:ph idx="1"/>
          </p:nvPr>
        </p:nvSpPr>
        <p:spPr>
          <a:ln/>
        </p:spPr>
        <p:txBody>
          <a:bodyPr vert="horz" wrap="square" lIns="91440" tIns="45720" rIns="91440" bIns="45720" anchor="t"/>
          <a:p>
            <a:r>
              <a:rPr lang="zh-CN" altLang="en-US" sz="1600" dirty="0"/>
              <a:t>随着网络和电子技术的发展，图书馆的信息收集和服务等也越来越多的实现了电子化和网络化。各种类型的图书馆纷纷建立自己的电子信息服务系统来追赶这一发展趋势。与此同时，由于信息传播的路径越来越多和越来越便捷，文献服务的时效性也变得非常突出，用户需要其机构图书馆能够提供及时的文献动态服务。同时，众多的学校和研究机构图书馆开始购买国内外各种电子资源数据库，面对海量的研究信息，往往让缺少文献信息收集和管理的研究者却步，这在一定程度上也影响了学校购买的昂贵的电子资源的使用效率和最终的研究成果产出。</a:t>
            </a:r>
            <a:endParaRPr lang="zh-CN" altLang="en-US" sz="1600" dirty="0"/>
          </a:p>
          <a:p>
            <a:r>
              <a:rPr lang="zh-CN" altLang="en-US" sz="1600" dirty="0"/>
              <a:t>面对海量文献信息的电子化，信息过滤和管理变得极其重要，为了提高研究者对电子资源的使用效率，为了帮助研究者有效管理和利用这些电子文献，文献管理类软件应运而生。作为中国大陆和台湾等地高校和研究院所非常受欢迎的文献管理软件</a:t>
            </a:r>
            <a:r>
              <a:rPr lang="en-US" altLang="zh-CN" sz="1600" dirty="0"/>
              <a:t>NoteExpress</a:t>
            </a:r>
            <a:r>
              <a:rPr lang="zh-CN" altLang="en-US" sz="1600" dirty="0"/>
              <a:t>的开发商</a:t>
            </a:r>
            <a:r>
              <a:rPr lang="en-US" altLang="zh-CN" sz="1600" dirty="0"/>
              <a:t>——</a:t>
            </a:r>
            <a:r>
              <a:rPr lang="zh-CN" altLang="en-US" sz="1600" dirty="0"/>
              <a:t>北京爱琴海乐之技术有限公司，我们为众多研究人员提供了专业的文献信息管理解决方案。</a:t>
            </a:r>
            <a:r>
              <a:rPr lang="en-US" altLang="zh-CN" sz="1600" dirty="0"/>
              <a:t>NoteExpress</a:t>
            </a:r>
            <a:r>
              <a:rPr lang="zh-CN" altLang="en-US" sz="1600" dirty="0"/>
              <a:t>已经成为中国文献管理软件市场上的第一品牌，拥有绝对领先的软件性能和市场优势。</a:t>
            </a:r>
            <a:r>
              <a:rPr lang="en-US" altLang="zh-CN" sz="1600" dirty="0"/>
              <a:t>NoteExpress </a:t>
            </a:r>
            <a:r>
              <a:rPr lang="zh-CN" altLang="en-US" sz="1600" dirty="0"/>
              <a:t>围绕科学研究最核心的文献信息，为用户提供了信息导入、过滤、全文下载，以及众多的管理功能，可以大大提高研究者的文献管理和研究效率。</a:t>
            </a:r>
            <a:endParaRPr lang="zh-CN" altLang="en-US" sz="1600"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4"/>
          <p:cNvSpPr>
            <a:spLocks noGrp="1"/>
          </p:cNvSpPr>
          <p:nvPr>
            <p:ph type="title"/>
          </p:nvPr>
        </p:nvSpPr>
        <p:spPr>
          <a:xfrm>
            <a:off x="1116013" y="404813"/>
            <a:ext cx="5257800" cy="11430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Ⅱ.</a:t>
            </a:r>
            <a:r>
              <a:rPr lang="zh-CN" altLang="en-US" sz="4000" b="1" dirty="0">
                <a:solidFill>
                  <a:srgbClr val="FFFF00"/>
                </a:solidFill>
                <a:latin typeface="楷体_GB2312" pitchFamily="49" charset="-122"/>
                <a:ea typeface="楷体_GB2312" pitchFamily="49" charset="-122"/>
              </a:rPr>
              <a:t>文本文件导入</a:t>
            </a:r>
            <a:endParaRPr lang="zh-CN" altLang="en-US" sz="4000" b="1" dirty="0">
              <a:solidFill>
                <a:srgbClr val="FFFF00"/>
              </a:solidFill>
              <a:latin typeface="楷体_GB2312" pitchFamily="49" charset="-122"/>
              <a:ea typeface="楷体_GB2312" pitchFamily="49" charset="-122"/>
            </a:endParaRPr>
          </a:p>
        </p:txBody>
      </p:sp>
      <p:pic>
        <p:nvPicPr>
          <p:cNvPr id="157702" name="Picture 6" descr="c7"/>
          <p:cNvPicPr>
            <a:picLocks noChangeAspect="1"/>
          </p:cNvPicPr>
          <p:nvPr/>
        </p:nvPicPr>
        <p:blipFill>
          <a:blip r:embed="rId1"/>
          <a:stretch>
            <a:fillRect/>
          </a:stretch>
        </p:blipFill>
        <p:spPr>
          <a:xfrm>
            <a:off x="1692275" y="1916113"/>
            <a:ext cx="4819650" cy="5300662"/>
          </a:xfrm>
          <a:prstGeom prst="rect">
            <a:avLst/>
          </a:prstGeom>
          <a:noFill/>
          <a:ln w="9525">
            <a:noFill/>
          </a:ln>
        </p:spPr>
      </p:pic>
      <p:pic>
        <p:nvPicPr>
          <p:cNvPr id="157703" name="Picture 7" descr="c8"/>
          <p:cNvPicPr>
            <a:picLocks noChangeAspect="1"/>
          </p:cNvPicPr>
          <p:nvPr/>
        </p:nvPicPr>
        <p:blipFill>
          <a:blip r:embed="rId2"/>
          <a:stretch>
            <a:fillRect/>
          </a:stretch>
        </p:blipFill>
        <p:spPr>
          <a:xfrm>
            <a:off x="900113" y="2205038"/>
            <a:ext cx="3648075" cy="4219575"/>
          </a:xfrm>
          <a:prstGeom prst="rect">
            <a:avLst/>
          </a:prstGeom>
          <a:noFill/>
          <a:ln w="9525">
            <a:noFill/>
          </a:ln>
        </p:spPr>
      </p:pic>
      <p:pic>
        <p:nvPicPr>
          <p:cNvPr id="157704" name="Picture 8" descr="c9"/>
          <p:cNvPicPr>
            <a:picLocks noChangeAspect="1"/>
          </p:cNvPicPr>
          <p:nvPr/>
        </p:nvPicPr>
        <p:blipFill>
          <a:blip r:embed="rId3"/>
          <a:stretch>
            <a:fillRect/>
          </a:stretch>
        </p:blipFill>
        <p:spPr>
          <a:xfrm>
            <a:off x="4572000" y="2205038"/>
            <a:ext cx="3676650" cy="3448050"/>
          </a:xfrm>
          <a:prstGeom prst="rect">
            <a:avLst/>
          </a:prstGeom>
          <a:noFill/>
          <a:ln w="9525">
            <a:noFill/>
          </a:ln>
        </p:spPr>
      </p:pic>
      <p:pic>
        <p:nvPicPr>
          <p:cNvPr id="157705" name="Picture 9" descr="c10"/>
          <p:cNvPicPr>
            <a:picLocks noChangeAspect="1"/>
          </p:cNvPicPr>
          <p:nvPr/>
        </p:nvPicPr>
        <p:blipFill>
          <a:blip r:embed="rId4"/>
          <a:stretch>
            <a:fillRect/>
          </a:stretch>
        </p:blipFill>
        <p:spPr>
          <a:xfrm>
            <a:off x="6011863" y="3284538"/>
            <a:ext cx="1847850" cy="1152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595313" y="476250"/>
            <a:ext cx="7793037" cy="1055688"/>
          </a:xfrm>
          <a:ln/>
        </p:spPr>
        <p:txBody>
          <a:bodyPr vert="horz" wrap="square" lIns="91440" tIns="45720" rIns="91440" bIns="45720" anchor="b"/>
          <a:p>
            <a:pPr eaLnBrk="1" hangingPunct="1"/>
            <a:r>
              <a:rPr lang="en-US" altLang="zh-CN" sz="4000" b="1" dirty="0">
                <a:solidFill>
                  <a:srgbClr val="0000FF"/>
                </a:solidFill>
                <a:ea typeface="楷体_GB2312" pitchFamily="49" charset="-122"/>
              </a:rPr>
              <a:t>   </a:t>
            </a:r>
            <a:r>
              <a:rPr lang="zh-CN" altLang="en-US" sz="4000" b="1" dirty="0">
                <a:solidFill>
                  <a:srgbClr val="0000FF"/>
                </a:solidFill>
                <a:ea typeface="楷体_GB2312" pitchFamily="49" charset="-122"/>
                <a:hlinkClick r:id="rId1" action="ppaction://hlinksldjump"/>
              </a:rPr>
              <a:t>有关过滤器的问题</a:t>
            </a:r>
            <a:endParaRPr lang="zh-CN" altLang="en-US" sz="4000" b="1" dirty="0">
              <a:solidFill>
                <a:srgbClr val="0000FF"/>
              </a:solidFill>
              <a:ea typeface="楷体_GB2312" pitchFamily="49" charset="-122"/>
            </a:endParaRPr>
          </a:p>
        </p:txBody>
      </p:sp>
      <p:sp>
        <p:nvSpPr>
          <p:cNvPr id="23555" name="Rectangle 3"/>
          <p:cNvSpPr>
            <a:spLocks noGrp="1"/>
          </p:cNvSpPr>
          <p:nvPr>
            <p:ph idx="1"/>
          </p:nvPr>
        </p:nvSpPr>
        <p:spPr>
          <a:xfrm>
            <a:off x="0" y="2060575"/>
            <a:ext cx="8964613" cy="4464050"/>
          </a:xfrm>
          <a:ln/>
        </p:spPr>
        <p:txBody>
          <a:bodyPr vert="horz" wrap="square" lIns="91440" tIns="45720" rIns="91440" bIns="45720" anchor="t"/>
          <a:p>
            <a:pPr eaLnBrk="1" hangingPunct="1">
              <a:buNone/>
            </a:pPr>
            <a:r>
              <a:rPr lang="en-US" altLang="zh-CN" dirty="0"/>
              <a:t>           </a:t>
            </a:r>
            <a:r>
              <a:rPr lang="zh-CN" altLang="en-US" sz="2800" b="1" dirty="0">
                <a:latin typeface="宋体" panose="02010600030101010101" pitchFamily="2" charset="-122"/>
              </a:rPr>
              <a:t>如果在</a:t>
            </a:r>
            <a:r>
              <a:rPr lang="en-US" altLang="zh-CN" sz="2800" b="1" dirty="0">
                <a:latin typeface="宋体" panose="02010600030101010101" pitchFamily="2" charset="-122"/>
              </a:rPr>
              <a:t>NoteExpress</a:t>
            </a:r>
            <a:r>
              <a:rPr lang="zh-CN" altLang="en-US" sz="2800" b="1" dirty="0">
                <a:latin typeface="宋体" panose="02010600030101010101" pitchFamily="2" charset="-122"/>
              </a:rPr>
              <a:t>本身集成的过滤器中找没有相应数据库的过滤器，请登录产品技术支持论坛输出样式、过滤器、连接配置文件板块发帖（将输出的</a:t>
            </a:r>
            <a:r>
              <a:rPr lang="en-US" altLang="zh-CN" sz="2800" b="1" dirty="0">
                <a:latin typeface="宋体" panose="02010600030101010101" pitchFamily="2" charset="-122"/>
              </a:rPr>
              <a:t>txt</a:t>
            </a:r>
            <a:r>
              <a:rPr lang="zh-CN" altLang="en-US" sz="2800" b="1" dirty="0">
                <a:latin typeface="宋体" panose="02010600030101010101" pitchFamily="2" charset="-122"/>
              </a:rPr>
              <a:t>文件压缩后粘贴为附件附上）。</a:t>
            </a:r>
            <a:r>
              <a:rPr lang="zh-CN" altLang="en-US" sz="2800" b="1" dirty="0"/>
              <a:t>最新版本提供过滤器编辑器，可以自己定义新的过滤器或在其他类似的过滤器基础上修改并另存。</a:t>
            </a:r>
            <a:endParaRPr lang="zh-CN" altLang="en-US" sz="2800" b="1" dirty="0"/>
          </a:p>
          <a:p>
            <a:pPr eaLnBrk="1" hangingPunct="1">
              <a:buNone/>
            </a:pPr>
            <a:endParaRPr lang="en-US" altLang="zh-CN" sz="2800" u="sng" dirty="0">
              <a:solidFill>
                <a:schemeClr val="hlink"/>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ln/>
        </p:spPr>
        <p:txBody>
          <a:bodyPr vert="horz" wrap="square" lIns="91440" tIns="45720" rIns="91440" bIns="45720" anchor="b"/>
          <a:p>
            <a:r>
              <a:rPr lang="zh-CN" altLang="en-US" dirty="0">
                <a:solidFill>
                  <a:srgbClr val="FFFF00"/>
                </a:solidFill>
              </a:rPr>
              <a:t>内嵌浏览器中检索</a:t>
            </a:r>
            <a:endParaRPr lang="zh-CN" altLang="en-US" dirty="0">
              <a:solidFill>
                <a:srgbClr val="FFFF00"/>
              </a:solidFill>
            </a:endParaRPr>
          </a:p>
        </p:txBody>
      </p:sp>
      <p:sp>
        <p:nvSpPr>
          <p:cNvPr id="24579" name="内容占位符 2"/>
          <p:cNvSpPr>
            <a:spLocks noGrp="1"/>
          </p:cNvSpPr>
          <p:nvPr>
            <p:ph idx="1"/>
          </p:nvPr>
        </p:nvSpPr>
        <p:spPr>
          <a:xfrm>
            <a:off x="323850" y="1916113"/>
            <a:ext cx="8569325" cy="433387"/>
          </a:xfrm>
          <a:ln/>
        </p:spPr>
        <p:txBody>
          <a:bodyPr vert="horz" wrap="square" lIns="91440" tIns="45720" rIns="91440" bIns="45720" anchor="t"/>
          <a:p>
            <a:pPr marL="0" indent="0">
              <a:buNone/>
            </a:pPr>
            <a:r>
              <a:rPr lang="zh-CN" altLang="en-US" sz="1600" dirty="0"/>
              <a:t>通过</a:t>
            </a:r>
            <a:r>
              <a:rPr lang="en-US" altLang="zh-CN" sz="1600" dirty="0"/>
              <a:t>NE</a:t>
            </a:r>
            <a:r>
              <a:rPr lang="zh-CN" altLang="en-US" sz="1600" dirty="0"/>
              <a:t>内置的浏览器和网页信息抓取程序，完成在数据库页面上的文献检索、筛选和保存。</a:t>
            </a:r>
            <a:endParaRPr lang="zh-CN" altLang="en-US" sz="1600" dirty="0"/>
          </a:p>
        </p:txBody>
      </p:sp>
      <p:pic>
        <p:nvPicPr>
          <p:cNvPr id="24580" name="Picture 2" descr="Image:内嵌浏览器01.jpg">
            <a:hlinkClick r:id="rId1" tooltip="Image:内嵌浏览器01.jpg"/>
          </p:cNvPr>
          <p:cNvPicPr>
            <a:picLocks noChangeAspect="1"/>
          </p:cNvPicPr>
          <p:nvPr/>
        </p:nvPicPr>
        <p:blipFill>
          <a:blip r:embed="rId2"/>
          <a:stretch>
            <a:fillRect/>
          </a:stretch>
        </p:blipFill>
        <p:spPr>
          <a:xfrm>
            <a:off x="0" y="2349500"/>
            <a:ext cx="6827838" cy="4500563"/>
          </a:xfrm>
          <a:prstGeom prst="rect">
            <a:avLst/>
          </a:prstGeom>
          <a:noFill/>
          <a:ln w="9525">
            <a:noFill/>
          </a:ln>
        </p:spPr>
      </p:pic>
      <p:pic>
        <p:nvPicPr>
          <p:cNvPr id="24581" name="Picture 4" descr="Image:内嵌浏览器02.jpg">
            <a:hlinkClick r:id="rId3" tooltip="Image:内嵌浏览器02.jpg"/>
          </p:cNvPr>
          <p:cNvPicPr>
            <a:picLocks noChangeAspect="1"/>
          </p:cNvPicPr>
          <p:nvPr/>
        </p:nvPicPr>
        <p:blipFill>
          <a:blip r:embed="rId4"/>
          <a:stretch>
            <a:fillRect/>
          </a:stretch>
        </p:blipFill>
        <p:spPr>
          <a:xfrm>
            <a:off x="1042988" y="2349500"/>
            <a:ext cx="6858000" cy="4508500"/>
          </a:xfrm>
          <a:prstGeom prst="rect">
            <a:avLst/>
          </a:prstGeom>
          <a:noFill/>
          <a:ln w="9525">
            <a:noFill/>
          </a:ln>
        </p:spPr>
      </p:pic>
      <p:pic>
        <p:nvPicPr>
          <p:cNvPr id="24582" name="Picture 6" descr="文件:内嵌浏览器07.jpg">
            <a:hlinkClick r:id="rId5"/>
          </p:cNvPr>
          <p:cNvPicPr>
            <a:picLocks noChangeAspect="1"/>
          </p:cNvPicPr>
          <p:nvPr/>
        </p:nvPicPr>
        <p:blipFill>
          <a:blip r:embed="rId6"/>
          <a:stretch>
            <a:fillRect/>
          </a:stretch>
        </p:blipFill>
        <p:spPr>
          <a:xfrm>
            <a:off x="1809750" y="2327275"/>
            <a:ext cx="6853238" cy="4522788"/>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1916113"/>
            <a:ext cx="7493000" cy="4943475"/>
          </a:xfrm>
          <a:prstGeom prst="rect">
            <a:avLst/>
          </a:prstGeom>
          <a:noFill/>
          <a:ln w="9525">
            <a:noFill/>
          </a:ln>
        </p:spPr>
      </p:pic>
      <p:pic>
        <p:nvPicPr>
          <p:cNvPr id="4" name="图片 3"/>
          <p:cNvPicPr>
            <a:picLocks noChangeAspect="1"/>
          </p:cNvPicPr>
          <p:nvPr/>
        </p:nvPicPr>
        <p:blipFill>
          <a:blip r:embed="rId2"/>
          <a:stretch>
            <a:fillRect/>
          </a:stretch>
        </p:blipFill>
        <p:spPr>
          <a:xfrm>
            <a:off x="755650" y="1268413"/>
            <a:ext cx="7597775" cy="5003800"/>
          </a:xfrm>
          <a:prstGeom prst="rect">
            <a:avLst/>
          </a:prstGeom>
          <a:noFill/>
          <a:ln w="9525">
            <a:noFill/>
          </a:ln>
        </p:spPr>
      </p:pic>
      <p:pic>
        <p:nvPicPr>
          <p:cNvPr id="2" name="图片 1"/>
          <p:cNvPicPr>
            <a:picLocks noChangeAspect="1"/>
          </p:cNvPicPr>
          <p:nvPr/>
        </p:nvPicPr>
        <p:blipFill>
          <a:blip r:embed="rId3"/>
          <a:stretch>
            <a:fillRect/>
          </a:stretch>
        </p:blipFill>
        <p:spPr>
          <a:xfrm>
            <a:off x="1438275" y="333375"/>
            <a:ext cx="7705725" cy="5083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4"/>
          <p:cNvSpPr>
            <a:spLocks noGrp="1"/>
          </p:cNvSpPr>
          <p:nvPr>
            <p:ph type="title"/>
          </p:nvPr>
        </p:nvSpPr>
        <p:spPr>
          <a:xfrm>
            <a:off x="666750" y="717550"/>
            <a:ext cx="7793038" cy="839788"/>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  </a:t>
            </a:r>
            <a:r>
              <a:rPr lang="zh-CN" altLang="en-US" sz="4000" b="1" dirty="0">
                <a:solidFill>
                  <a:srgbClr val="FFFF00"/>
                </a:solidFill>
                <a:latin typeface="楷体_GB2312" pitchFamily="49" charset="-122"/>
                <a:ea typeface="楷体_GB2312" pitchFamily="49" charset="-122"/>
              </a:rPr>
              <a:t>二、管    理</a:t>
            </a:r>
            <a:endParaRPr lang="zh-CN" altLang="en-US" sz="4000" b="1" dirty="0">
              <a:solidFill>
                <a:srgbClr val="FFFF00"/>
              </a:solidFill>
              <a:latin typeface="楷体_GB2312" pitchFamily="49" charset="-122"/>
              <a:ea typeface="楷体_GB2312" pitchFamily="49" charset="-122"/>
            </a:endParaRPr>
          </a:p>
        </p:txBody>
      </p:sp>
      <p:sp>
        <p:nvSpPr>
          <p:cNvPr id="26627" name="Text Box 5"/>
          <p:cNvSpPr txBox="1"/>
          <p:nvPr/>
        </p:nvSpPr>
        <p:spPr>
          <a:xfrm>
            <a:off x="1116013" y="2492375"/>
            <a:ext cx="46799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自定义显示表头字段</a:t>
            </a:r>
            <a:endParaRPr lang="zh-CN" altLang="en-US" sz="2800" b="1" dirty="0">
              <a:latin typeface="Arial" panose="020B0604020202020204" pitchFamily="34" charset="0"/>
            </a:endParaRPr>
          </a:p>
        </p:txBody>
      </p:sp>
      <p:sp>
        <p:nvSpPr>
          <p:cNvPr id="26628" name="Text Box 6"/>
          <p:cNvSpPr txBox="1"/>
          <p:nvPr/>
        </p:nvSpPr>
        <p:spPr>
          <a:xfrm>
            <a:off x="1116013" y="2924175"/>
            <a:ext cx="38163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本地检索</a:t>
            </a:r>
            <a:endParaRPr lang="zh-CN" altLang="en-US" sz="2800" b="1" dirty="0">
              <a:latin typeface="Arial" panose="020B0604020202020204" pitchFamily="34" charset="0"/>
            </a:endParaRPr>
          </a:p>
        </p:txBody>
      </p:sp>
      <p:sp>
        <p:nvSpPr>
          <p:cNvPr id="26629" name="Text Box 7"/>
          <p:cNvSpPr txBox="1"/>
          <p:nvPr/>
        </p:nvSpPr>
        <p:spPr>
          <a:xfrm>
            <a:off x="1116013" y="3357563"/>
            <a:ext cx="23050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查重</a:t>
            </a:r>
            <a:endParaRPr lang="zh-CN" altLang="en-US" sz="2800" b="1" dirty="0">
              <a:latin typeface="Arial" panose="020B0604020202020204" pitchFamily="34" charset="0"/>
            </a:endParaRPr>
          </a:p>
        </p:txBody>
      </p:sp>
      <p:sp>
        <p:nvSpPr>
          <p:cNvPr id="26630" name="Text Box 8"/>
          <p:cNvSpPr txBox="1"/>
          <p:nvPr/>
        </p:nvSpPr>
        <p:spPr>
          <a:xfrm>
            <a:off x="1116013" y="3789363"/>
            <a:ext cx="30241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标识</a:t>
            </a:r>
            <a:endParaRPr lang="zh-CN" altLang="en-US" sz="2800" b="1" dirty="0">
              <a:latin typeface="Arial" panose="020B0604020202020204" pitchFamily="34" charset="0"/>
            </a:endParaRPr>
          </a:p>
        </p:txBody>
      </p:sp>
      <p:sp>
        <p:nvSpPr>
          <p:cNvPr id="26631" name="Text Box 9"/>
          <p:cNvSpPr txBox="1"/>
          <p:nvPr/>
        </p:nvSpPr>
        <p:spPr>
          <a:xfrm>
            <a:off x="1116013" y="4221163"/>
            <a:ext cx="30241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附件管理</a:t>
            </a:r>
            <a:endParaRPr lang="zh-CN" altLang="en-US" sz="2800" b="1" dirty="0">
              <a:latin typeface="Arial" panose="020B0604020202020204" pitchFamily="34" charset="0"/>
            </a:endParaRPr>
          </a:p>
        </p:txBody>
      </p:sp>
      <p:sp>
        <p:nvSpPr>
          <p:cNvPr id="26632" name="Text Box 10"/>
          <p:cNvSpPr txBox="1"/>
          <p:nvPr/>
        </p:nvSpPr>
        <p:spPr>
          <a:xfrm>
            <a:off x="1114425" y="4652963"/>
            <a:ext cx="27368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虚拟文件夹</a:t>
            </a:r>
            <a:endParaRPr lang="zh-CN" altLang="en-US" sz="2800" b="1" dirty="0">
              <a:latin typeface="Arial" panose="020B0604020202020204" pitchFamily="34" charset="0"/>
            </a:endParaRPr>
          </a:p>
        </p:txBody>
      </p:sp>
      <p:sp>
        <p:nvSpPr>
          <p:cNvPr id="26633" name="Text Box 11"/>
          <p:cNvSpPr txBox="1"/>
          <p:nvPr/>
        </p:nvSpPr>
        <p:spPr>
          <a:xfrm>
            <a:off x="1116013" y="5084763"/>
            <a:ext cx="25923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批量编辑</a:t>
            </a:r>
            <a:endParaRPr lang="zh-CN" altLang="en-US" sz="2800" b="1" dirty="0">
              <a:latin typeface="Arial" panose="020B0604020202020204" pitchFamily="34" charset="0"/>
            </a:endParaRPr>
          </a:p>
        </p:txBody>
      </p:sp>
      <p:sp>
        <p:nvSpPr>
          <p:cNvPr id="26634" name="Text Box 12"/>
          <p:cNvSpPr txBox="1"/>
          <p:nvPr/>
        </p:nvSpPr>
        <p:spPr>
          <a:xfrm>
            <a:off x="1116013" y="5516563"/>
            <a:ext cx="37433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回收站</a:t>
            </a:r>
            <a:endParaRPr lang="zh-CN" altLang="en-US" sz="2800" b="1" dirty="0">
              <a:latin typeface="Arial" panose="020B0604020202020204" pitchFamily="34" charset="0"/>
            </a:endParaRPr>
          </a:p>
        </p:txBody>
      </p:sp>
      <p:sp>
        <p:nvSpPr>
          <p:cNvPr id="26635" name="Oval 15"/>
          <p:cNvSpPr/>
          <p:nvPr/>
        </p:nvSpPr>
        <p:spPr>
          <a:xfrm>
            <a:off x="3132138" y="404813"/>
            <a:ext cx="3024187" cy="863600"/>
          </a:xfrm>
          <a:prstGeom prst="ellipse">
            <a:avLst/>
          </a:prstGeom>
          <a:noFill/>
          <a:ln w="9525">
            <a:noFill/>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26636" name="Text Box 18"/>
          <p:cNvSpPr txBox="1"/>
          <p:nvPr/>
        </p:nvSpPr>
        <p:spPr>
          <a:xfrm>
            <a:off x="1116013" y="5934075"/>
            <a:ext cx="417671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数据库的拷贝</a:t>
            </a:r>
            <a:endParaRPr lang="zh-CN" altLang="en-US" sz="2800" b="1" dirty="0">
              <a:latin typeface="Arial" panose="020B0604020202020204" pitchFamily="34" charset="0"/>
            </a:endParaRPr>
          </a:p>
        </p:txBody>
      </p:sp>
      <p:sp>
        <p:nvSpPr>
          <p:cNvPr id="26637" name="Text Box 19"/>
          <p:cNvSpPr txBox="1"/>
          <p:nvPr/>
        </p:nvSpPr>
        <p:spPr>
          <a:xfrm>
            <a:off x="6553200" y="5157788"/>
            <a:ext cx="611188" cy="792162"/>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Clr>
                <a:schemeClr val="hlink"/>
              </a:buClr>
              <a:buSzPct val="95000"/>
              <a:buNone/>
            </a:pPr>
            <a:endParaRPr lang="zh-CN" altLang="zh-CN" sz="2800" dirty="0">
              <a:solidFill>
                <a:srgbClr val="000000"/>
              </a:solidFill>
              <a:latin typeface="Arial" panose="020B0604020202020204" pitchFamily="34" charset="0"/>
            </a:endParaRPr>
          </a:p>
        </p:txBody>
      </p:sp>
      <p:sp>
        <p:nvSpPr>
          <p:cNvPr id="26638" name="Text Box 20"/>
          <p:cNvSpPr txBox="1"/>
          <p:nvPr/>
        </p:nvSpPr>
        <p:spPr>
          <a:xfrm>
            <a:off x="1116013" y="2060575"/>
            <a:ext cx="30289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建立数据库组织</a:t>
            </a:r>
            <a:endParaRPr lang="zh-CN" altLang="en-US" sz="2800" b="1"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4"/>
          <p:cNvSpPr>
            <a:spLocks noGrp="1"/>
          </p:cNvSpPr>
          <p:nvPr>
            <p:ph type="title"/>
          </p:nvPr>
        </p:nvSpPr>
        <p:spPr>
          <a:xfrm>
            <a:off x="595313" y="692150"/>
            <a:ext cx="7793037" cy="839788"/>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  1</a:t>
            </a:r>
            <a:r>
              <a:rPr lang="zh-CN" altLang="en-US" sz="4000" b="1" dirty="0">
                <a:solidFill>
                  <a:srgbClr val="FFFF00"/>
                </a:solidFill>
                <a:latin typeface="楷体_GB2312" pitchFamily="49" charset="-122"/>
                <a:ea typeface="楷体_GB2312" pitchFamily="49" charset="-122"/>
              </a:rPr>
              <a:t>、建立数据库组织</a:t>
            </a:r>
            <a:endParaRPr lang="zh-CN" altLang="en-US" sz="4000" b="1" dirty="0">
              <a:solidFill>
                <a:srgbClr val="FFFF00"/>
              </a:solidFill>
              <a:latin typeface="楷体_GB2312" pitchFamily="49" charset="-122"/>
              <a:ea typeface="楷体_GB2312" pitchFamily="49" charset="-122"/>
            </a:endParaRPr>
          </a:p>
        </p:txBody>
      </p:sp>
      <p:pic>
        <p:nvPicPr>
          <p:cNvPr id="172038" name="Picture 6" descr="组织"/>
          <p:cNvPicPr>
            <a:picLocks noChangeAspect="1"/>
          </p:cNvPicPr>
          <p:nvPr/>
        </p:nvPicPr>
        <p:blipFill>
          <a:blip r:embed="rId1"/>
          <a:stretch>
            <a:fillRect/>
          </a:stretch>
        </p:blipFill>
        <p:spPr>
          <a:xfrm>
            <a:off x="2916238" y="2465388"/>
            <a:ext cx="4032250" cy="4392612"/>
          </a:xfrm>
          <a:prstGeom prst="rect">
            <a:avLst/>
          </a:prstGeom>
          <a:solidFill>
            <a:srgbClr val="FF0000"/>
          </a:solidFill>
          <a:ln w="9525">
            <a:noFill/>
          </a:ln>
        </p:spPr>
      </p:pic>
      <p:sp>
        <p:nvSpPr>
          <p:cNvPr id="172046" name="AutoShape 14"/>
          <p:cNvSpPr/>
          <p:nvPr/>
        </p:nvSpPr>
        <p:spPr>
          <a:xfrm rot="8730224">
            <a:off x="4284663" y="3573463"/>
            <a:ext cx="1876425" cy="249237"/>
          </a:xfrm>
          <a:prstGeom prst="rightArrow">
            <a:avLst>
              <a:gd name="adj1" fmla="val 50000"/>
              <a:gd name="adj2" fmla="val 188216"/>
            </a:avLst>
          </a:prstGeom>
          <a:solidFill>
            <a:srgbClr val="FF0000"/>
          </a:solidFill>
          <a:ln w="9525" cap="flat" cmpd="sng">
            <a:solidFill>
              <a:srgbClr val="FF0000"/>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72047" name="Text Box 15"/>
          <p:cNvSpPr txBox="1"/>
          <p:nvPr/>
        </p:nvSpPr>
        <p:spPr>
          <a:xfrm>
            <a:off x="6156325" y="2781300"/>
            <a:ext cx="33115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000" b="1" dirty="0">
                <a:solidFill>
                  <a:schemeClr val="hlink"/>
                </a:solidFill>
                <a:latin typeface="Times New Roman" panose="02020603050405020304" pitchFamily="18" charset="0"/>
              </a:rPr>
              <a:t>在文件夹处点击鼠标右键</a:t>
            </a:r>
            <a:endParaRPr lang="zh-CN" altLang="en-US" sz="2000" b="1" dirty="0">
              <a:solidFill>
                <a:schemeClr val="hlink"/>
              </a:solidFill>
              <a:latin typeface="Times New Roman" panose="02020603050405020304" pitchFamily="18" charset="0"/>
            </a:endParaRPr>
          </a:p>
        </p:txBody>
      </p:sp>
      <p:sp>
        <p:nvSpPr>
          <p:cNvPr id="172048" name="Rectangle 16"/>
          <p:cNvSpPr/>
          <p:nvPr/>
        </p:nvSpPr>
        <p:spPr>
          <a:xfrm>
            <a:off x="4500563" y="4221163"/>
            <a:ext cx="2305050" cy="1871662"/>
          </a:xfrm>
          <a:prstGeom prst="rect">
            <a:avLst/>
          </a:prstGeom>
          <a:noFill/>
          <a:ln w="28575" cap="flat" cmpd="sng">
            <a:solidFill>
              <a:srgbClr val="FF0000"/>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72049" name="Text Box 17"/>
          <p:cNvSpPr txBox="1"/>
          <p:nvPr/>
        </p:nvSpPr>
        <p:spPr>
          <a:xfrm>
            <a:off x="6877050" y="4149725"/>
            <a:ext cx="2266950" cy="2227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0000FF"/>
                </a:solidFill>
                <a:latin typeface="Times New Roman" panose="02020603050405020304" pitchFamily="18" charset="0"/>
              </a:rPr>
              <a:t>    </a:t>
            </a:r>
            <a:r>
              <a:rPr lang="zh-CN" altLang="en-US" sz="2800" b="1" dirty="0">
                <a:solidFill>
                  <a:schemeClr val="hlink"/>
                </a:solidFill>
                <a:latin typeface="Times New Roman" panose="02020603050405020304" pitchFamily="18" charset="0"/>
              </a:rPr>
              <a:t>或者用鼠标拖动文件夹改变文件夹位置</a:t>
            </a:r>
            <a:endParaRPr lang="zh-CN" altLang="en-US" sz="2800" b="1" dirty="0">
              <a:solidFill>
                <a:schemeClr val="hlink"/>
              </a:solidFill>
              <a:latin typeface="Times New Roman" panose="02020603050405020304" pitchFamily="18" charset="0"/>
            </a:endParaRPr>
          </a:p>
        </p:txBody>
      </p:sp>
      <p:sp>
        <p:nvSpPr>
          <p:cNvPr id="172050" name="Text Box 18"/>
          <p:cNvSpPr txBox="1"/>
          <p:nvPr/>
        </p:nvSpPr>
        <p:spPr>
          <a:xfrm>
            <a:off x="0" y="2349500"/>
            <a:ext cx="2843213" cy="2227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000000"/>
                </a:solidFill>
                <a:latin typeface="Times New Roman" panose="02020603050405020304" pitchFamily="18" charset="0"/>
              </a:rPr>
              <a:t>    </a:t>
            </a:r>
            <a:r>
              <a:rPr lang="zh-CN" altLang="en-US" sz="2800" b="1" dirty="0">
                <a:latin typeface="Times New Roman" panose="02020603050405020304" pitchFamily="18" charset="0"/>
              </a:rPr>
              <a:t>通过建立树形结构目录，可以轻松建立管理多个层次的文件夹。</a:t>
            </a:r>
            <a:endParaRPr lang="zh-CN" altLang="en-US" sz="28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6" grpId="0" animBg="1"/>
      <p:bldP spid="172047" grpId="0"/>
      <p:bldP spid="172048" grpId="0" animBg="1"/>
      <p:bldP spid="172049" grpId="0"/>
      <p:bldP spid="1720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62" name="Picture 26" descr="表头1"/>
          <p:cNvPicPr>
            <a:picLocks noChangeAspect="1"/>
          </p:cNvPicPr>
          <p:nvPr/>
        </p:nvPicPr>
        <p:blipFill>
          <a:blip r:embed="rId1"/>
          <a:stretch>
            <a:fillRect/>
          </a:stretch>
        </p:blipFill>
        <p:spPr>
          <a:xfrm>
            <a:off x="684213" y="2997200"/>
            <a:ext cx="6983412" cy="1885950"/>
          </a:xfrm>
          <a:prstGeom prst="rect">
            <a:avLst/>
          </a:prstGeom>
          <a:noFill/>
          <a:ln w="9525">
            <a:noFill/>
          </a:ln>
        </p:spPr>
      </p:pic>
      <p:sp>
        <p:nvSpPr>
          <p:cNvPr id="28675" name="Rectangle 4"/>
          <p:cNvSpPr>
            <a:spLocks noGrp="1"/>
          </p:cNvSpPr>
          <p:nvPr>
            <p:ph type="title"/>
          </p:nvPr>
        </p:nvSpPr>
        <p:spPr>
          <a:xfrm>
            <a:off x="1100138" y="908050"/>
            <a:ext cx="7793037" cy="1196975"/>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2</a:t>
            </a:r>
            <a:r>
              <a:rPr lang="zh-CN" altLang="en-US" sz="4000" b="1" dirty="0">
                <a:solidFill>
                  <a:srgbClr val="FFFF00"/>
                </a:solidFill>
                <a:latin typeface="楷体_GB2312" pitchFamily="49" charset="-122"/>
                <a:ea typeface="楷体_GB2312" pitchFamily="49" charset="-122"/>
              </a:rPr>
              <a:t>、</a:t>
            </a:r>
            <a:r>
              <a:rPr lang="zh-CN" altLang="en-US" sz="4000" b="1" dirty="0">
                <a:solidFill>
                  <a:srgbClr val="FFFF00"/>
                </a:solidFill>
                <a:ea typeface="楷体_GB2312" pitchFamily="49" charset="-122"/>
              </a:rPr>
              <a:t>自定义显示表头字段</a:t>
            </a:r>
            <a:br>
              <a:rPr lang="zh-CN" altLang="en-US" sz="4000" b="1" dirty="0">
                <a:solidFill>
                  <a:srgbClr val="FFFF00"/>
                </a:solidFill>
                <a:ea typeface="楷体_GB2312" pitchFamily="49" charset="-122"/>
              </a:rPr>
            </a:br>
            <a:endParaRPr lang="zh-CN" altLang="en-US" sz="4000" b="1" dirty="0">
              <a:solidFill>
                <a:srgbClr val="FFFF00"/>
              </a:solidFill>
              <a:ea typeface="楷体_GB2312" pitchFamily="49" charset="-122"/>
            </a:endParaRPr>
          </a:p>
        </p:txBody>
      </p:sp>
      <p:sp>
        <p:nvSpPr>
          <p:cNvPr id="28676" name="Text Box 10"/>
          <p:cNvSpPr txBox="1"/>
          <p:nvPr/>
        </p:nvSpPr>
        <p:spPr>
          <a:xfrm>
            <a:off x="-180975" y="2060575"/>
            <a:ext cx="9145588"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000000"/>
                </a:solidFill>
                <a:latin typeface="Arial" panose="020B0604020202020204" pitchFamily="34" charset="0"/>
              </a:rPr>
              <a:t>         </a:t>
            </a:r>
            <a:r>
              <a:rPr lang="zh-CN" altLang="en-US" sz="2800" b="1" dirty="0">
                <a:latin typeface="Arial" panose="020B0604020202020204" pitchFamily="34" charset="0"/>
              </a:rPr>
              <a:t>选择符合个人需求的题录字段，让自己想要看的信息一目了然。</a:t>
            </a:r>
            <a:r>
              <a:rPr lang="zh-CN" altLang="en-US" sz="2800" b="1" dirty="0">
                <a:latin typeface="Times New Roman" panose="02020603050405020304" pitchFamily="18" charset="0"/>
              </a:rPr>
              <a:t>点击表头字段题录可根据该字段自动排序。</a:t>
            </a:r>
            <a:endParaRPr lang="zh-CN" altLang="en-US" sz="2800" b="1" dirty="0">
              <a:latin typeface="Times New Roman" panose="02020603050405020304" pitchFamily="18" charset="0"/>
            </a:endParaRPr>
          </a:p>
        </p:txBody>
      </p:sp>
      <p:sp>
        <p:nvSpPr>
          <p:cNvPr id="116749" name="AutoShape 13"/>
          <p:cNvSpPr/>
          <p:nvPr/>
        </p:nvSpPr>
        <p:spPr>
          <a:xfrm rot="-2118081">
            <a:off x="3132138" y="2924175"/>
            <a:ext cx="1008062" cy="215900"/>
          </a:xfrm>
          <a:prstGeom prst="leftArrow">
            <a:avLst>
              <a:gd name="adj1" fmla="val 50000"/>
              <a:gd name="adj2" fmla="val 116727"/>
            </a:avLst>
          </a:prstGeom>
          <a:solidFill>
            <a:srgbClr val="FF00FF"/>
          </a:solid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16750" name="Text Box 14"/>
          <p:cNvSpPr txBox="1"/>
          <p:nvPr/>
        </p:nvSpPr>
        <p:spPr>
          <a:xfrm>
            <a:off x="3924300" y="2420938"/>
            <a:ext cx="2906713" cy="396875"/>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000" b="1" dirty="0">
                <a:solidFill>
                  <a:srgbClr val="FF00FF"/>
                </a:solidFill>
                <a:latin typeface="Times New Roman" panose="02020603050405020304" pitchFamily="18" charset="0"/>
              </a:rPr>
              <a:t>在表头处点击鼠标右键</a:t>
            </a:r>
            <a:endParaRPr lang="zh-CN" altLang="en-US" sz="2000" b="1" dirty="0">
              <a:solidFill>
                <a:srgbClr val="FF00FF"/>
              </a:solidFill>
              <a:latin typeface="Times New Roman" panose="02020603050405020304" pitchFamily="18" charset="0"/>
            </a:endParaRPr>
          </a:p>
        </p:txBody>
      </p:sp>
      <p:pic>
        <p:nvPicPr>
          <p:cNvPr id="116752" name="Picture 16" descr="表头2"/>
          <p:cNvPicPr>
            <a:picLocks noChangeAspect="1"/>
          </p:cNvPicPr>
          <p:nvPr/>
        </p:nvPicPr>
        <p:blipFill>
          <a:blip r:embed="rId2"/>
          <a:stretch>
            <a:fillRect/>
          </a:stretch>
        </p:blipFill>
        <p:spPr>
          <a:xfrm>
            <a:off x="1763713" y="3716338"/>
            <a:ext cx="5067300" cy="2457450"/>
          </a:xfrm>
          <a:prstGeom prst="rect">
            <a:avLst/>
          </a:prstGeom>
          <a:noFill/>
          <a:ln w="9525">
            <a:noFill/>
          </a:ln>
        </p:spPr>
      </p:pic>
      <p:sp>
        <p:nvSpPr>
          <p:cNvPr id="116753" name="Oval 17"/>
          <p:cNvSpPr/>
          <p:nvPr/>
        </p:nvSpPr>
        <p:spPr>
          <a:xfrm>
            <a:off x="2051050" y="4076700"/>
            <a:ext cx="1008063" cy="2089150"/>
          </a:xfrm>
          <a:prstGeom prst="ellipse">
            <a:avLst/>
          </a:prstGeom>
          <a:noFill/>
          <a:ln w="28575" cap="flat" cmpd="sng">
            <a:solidFill>
              <a:srgbClr val="FF0000"/>
            </a:solidFill>
            <a:prstDash val="solid"/>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16754" name="Oval 18"/>
          <p:cNvSpPr/>
          <p:nvPr/>
        </p:nvSpPr>
        <p:spPr>
          <a:xfrm>
            <a:off x="3492500" y="4724400"/>
            <a:ext cx="720725" cy="360363"/>
          </a:xfrm>
          <a:prstGeom prst="ellipse">
            <a:avLst/>
          </a:prstGeom>
          <a:noFill/>
          <a:ln w="28575" cap="flat" cmpd="sng">
            <a:solidFill>
              <a:srgbClr val="FF0000"/>
            </a:solidFill>
            <a:prstDash val="solid"/>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16755" name="Oval 19"/>
          <p:cNvSpPr/>
          <p:nvPr/>
        </p:nvSpPr>
        <p:spPr>
          <a:xfrm>
            <a:off x="4284663" y="4076700"/>
            <a:ext cx="1008062" cy="2016125"/>
          </a:xfrm>
          <a:prstGeom prst="ellipse">
            <a:avLst/>
          </a:prstGeom>
          <a:noFill/>
          <a:ln w="28575" cap="flat" cmpd="sng">
            <a:solidFill>
              <a:srgbClr val="FF0000"/>
            </a:solidFill>
            <a:prstDash val="solid"/>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16756" name="Oval 20"/>
          <p:cNvSpPr/>
          <p:nvPr/>
        </p:nvSpPr>
        <p:spPr>
          <a:xfrm>
            <a:off x="5940425" y="4149725"/>
            <a:ext cx="863600" cy="287338"/>
          </a:xfrm>
          <a:prstGeom prst="ellipse">
            <a:avLst/>
          </a:prstGeom>
          <a:noFill/>
          <a:ln w="28575" cap="flat" cmpd="sng">
            <a:solidFill>
              <a:srgbClr val="FF0000"/>
            </a:solidFill>
            <a:prstDash val="solid"/>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pic>
        <p:nvPicPr>
          <p:cNvPr id="116745" name="Picture 9" descr="表头三">
            <a:hlinkClick r:id="rId3" action="ppaction://hlinksldjump"/>
          </p:cNvPr>
          <p:cNvPicPr>
            <a:picLocks noChangeAspect="1"/>
          </p:cNvPicPr>
          <p:nvPr/>
        </p:nvPicPr>
        <p:blipFill>
          <a:blip r:embed="rId4"/>
          <a:stretch>
            <a:fillRect/>
          </a:stretch>
        </p:blipFill>
        <p:spPr>
          <a:xfrm>
            <a:off x="539750" y="5157788"/>
            <a:ext cx="7629525" cy="1104900"/>
          </a:xfrm>
          <a:prstGeom prst="rect">
            <a:avLst/>
          </a:prstGeom>
          <a:noFill/>
          <a:ln w="9525">
            <a:noFill/>
          </a:ln>
        </p:spPr>
      </p:pic>
      <p:pic>
        <p:nvPicPr>
          <p:cNvPr id="116758" name="Picture 22" descr="表头"/>
          <p:cNvPicPr>
            <a:picLocks noChangeAspect="1"/>
          </p:cNvPicPr>
          <p:nvPr/>
        </p:nvPicPr>
        <p:blipFill>
          <a:blip r:embed="rId5"/>
          <a:stretch>
            <a:fillRect/>
          </a:stretch>
        </p:blipFill>
        <p:spPr>
          <a:xfrm>
            <a:off x="3492500" y="3284538"/>
            <a:ext cx="1223963" cy="360362"/>
          </a:xfrm>
          <a:prstGeom prst="rect">
            <a:avLst/>
          </a:prstGeom>
          <a:noFill/>
          <a:ln w="9525">
            <a:noFill/>
          </a:ln>
        </p:spPr>
      </p:pic>
      <p:sp>
        <p:nvSpPr>
          <p:cNvPr id="116761" name="Rectangle 25"/>
          <p:cNvSpPr/>
          <p:nvPr/>
        </p:nvSpPr>
        <p:spPr>
          <a:xfrm>
            <a:off x="3492500" y="3284538"/>
            <a:ext cx="1223963" cy="431800"/>
          </a:xfrm>
          <a:prstGeom prst="rect">
            <a:avLst/>
          </a:prstGeom>
          <a:noFill/>
          <a:ln w="28575" cap="flat" cmpd="sng">
            <a:solidFill>
              <a:srgbClr val="FF0000"/>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7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7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7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7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67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67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6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9" grpId="0" animBg="1"/>
      <p:bldP spid="116750" grpId="0" animBg="1"/>
      <p:bldP spid="116753" grpId="0" animBg="1"/>
      <p:bldP spid="116754" grpId="0" animBg="1"/>
      <p:bldP spid="116755" grpId="0" animBg="1"/>
      <p:bldP spid="116756" grpId="0" animBg="1"/>
      <p:bldP spid="1167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4"/>
          <p:cNvSpPr>
            <a:spLocks noGrp="1"/>
          </p:cNvSpPr>
          <p:nvPr>
            <p:ph type="title"/>
          </p:nvPr>
        </p:nvSpPr>
        <p:spPr>
          <a:xfrm>
            <a:off x="1042988" y="503238"/>
            <a:ext cx="7793037" cy="105410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3</a:t>
            </a:r>
            <a:r>
              <a:rPr lang="zh-CN" altLang="en-US" sz="4000" b="1" dirty="0">
                <a:solidFill>
                  <a:srgbClr val="FFFF00"/>
                </a:solidFill>
                <a:latin typeface="楷体_GB2312" pitchFamily="49" charset="-122"/>
                <a:ea typeface="楷体_GB2312" pitchFamily="49" charset="-122"/>
              </a:rPr>
              <a:t>、本地检索</a:t>
            </a:r>
            <a:endParaRPr lang="zh-CN" altLang="en-US" sz="4000" b="1" dirty="0">
              <a:solidFill>
                <a:srgbClr val="FFFF00"/>
              </a:solidFill>
              <a:latin typeface="楷体_GB2312" pitchFamily="49" charset="-122"/>
              <a:ea typeface="楷体_GB2312" pitchFamily="49" charset="-122"/>
            </a:endParaRPr>
          </a:p>
        </p:txBody>
      </p:sp>
      <p:pic>
        <p:nvPicPr>
          <p:cNvPr id="123909" name="Picture 5" descr="本地检索1"/>
          <p:cNvPicPr>
            <a:picLocks noChangeAspect="1"/>
          </p:cNvPicPr>
          <p:nvPr/>
        </p:nvPicPr>
        <p:blipFill>
          <a:blip r:embed="rId1"/>
          <a:stretch>
            <a:fillRect/>
          </a:stretch>
        </p:blipFill>
        <p:spPr>
          <a:xfrm>
            <a:off x="0" y="2565400"/>
            <a:ext cx="4000500" cy="2320925"/>
          </a:xfrm>
          <a:prstGeom prst="rect">
            <a:avLst/>
          </a:prstGeom>
          <a:noFill/>
          <a:ln w="9525">
            <a:noFill/>
          </a:ln>
        </p:spPr>
      </p:pic>
      <p:pic>
        <p:nvPicPr>
          <p:cNvPr id="123910" name="Picture 6" descr="本地检索2"/>
          <p:cNvPicPr>
            <a:picLocks noChangeAspect="1"/>
          </p:cNvPicPr>
          <p:nvPr/>
        </p:nvPicPr>
        <p:blipFill>
          <a:blip r:embed="rId2"/>
          <a:stretch>
            <a:fillRect/>
          </a:stretch>
        </p:blipFill>
        <p:spPr>
          <a:xfrm>
            <a:off x="2916238" y="2565400"/>
            <a:ext cx="6227762" cy="4322763"/>
          </a:xfrm>
          <a:prstGeom prst="rect">
            <a:avLst/>
          </a:prstGeom>
          <a:noFill/>
          <a:ln w="9525">
            <a:noFill/>
          </a:ln>
        </p:spPr>
      </p:pic>
      <p:sp>
        <p:nvSpPr>
          <p:cNvPr id="29701" name="Text Box 7"/>
          <p:cNvSpPr txBox="1"/>
          <p:nvPr/>
        </p:nvSpPr>
        <p:spPr>
          <a:xfrm>
            <a:off x="827088" y="2060575"/>
            <a:ext cx="7920037"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latin typeface="Arial" panose="020B0604020202020204" pitchFamily="34" charset="0"/>
              </a:rPr>
              <a:t>本地检索的意义在于快速查找数据库中的题录</a:t>
            </a:r>
            <a:endParaRPr lang="zh-CN" altLang="en-US" sz="2800"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4"/>
          <p:cNvSpPr>
            <a:spLocks noGrp="1"/>
          </p:cNvSpPr>
          <p:nvPr>
            <p:ph type="title"/>
          </p:nvPr>
        </p:nvSpPr>
        <p:spPr>
          <a:xfrm>
            <a:off x="1116013" y="692150"/>
            <a:ext cx="5062537" cy="822325"/>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4</a:t>
            </a:r>
            <a:r>
              <a:rPr lang="zh-CN" altLang="en-US" sz="4000" b="1" dirty="0">
                <a:solidFill>
                  <a:srgbClr val="FFFF00"/>
                </a:solidFill>
                <a:latin typeface="楷体_GB2312" pitchFamily="49" charset="-122"/>
                <a:ea typeface="楷体_GB2312" pitchFamily="49" charset="-122"/>
              </a:rPr>
              <a:t>、查  重</a:t>
            </a:r>
            <a:endParaRPr lang="zh-CN" altLang="en-US" sz="4000" b="1" dirty="0">
              <a:solidFill>
                <a:srgbClr val="FFFF00"/>
              </a:solidFill>
              <a:latin typeface="楷体_GB2312" pitchFamily="49" charset="-122"/>
              <a:ea typeface="楷体_GB2312" pitchFamily="49" charset="-122"/>
            </a:endParaRPr>
          </a:p>
        </p:txBody>
      </p:sp>
      <p:sp>
        <p:nvSpPr>
          <p:cNvPr id="30723" name="Text Box 5"/>
          <p:cNvSpPr txBox="1"/>
          <p:nvPr/>
        </p:nvSpPr>
        <p:spPr>
          <a:xfrm>
            <a:off x="827088" y="1916113"/>
            <a:ext cx="81375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b="1" dirty="0">
                <a:latin typeface="Arial" panose="020B0604020202020204" pitchFamily="34" charset="0"/>
              </a:rPr>
              <a:t>查找重复题录</a:t>
            </a:r>
            <a:endParaRPr lang="zh-CN" altLang="en-US" b="1" dirty="0">
              <a:latin typeface="Arial" panose="020B0604020202020204" pitchFamily="34" charset="0"/>
            </a:endParaRPr>
          </a:p>
        </p:txBody>
      </p:sp>
      <p:pic>
        <p:nvPicPr>
          <p:cNvPr id="125958" name="Picture 6" descr="查重1"/>
          <p:cNvPicPr>
            <a:picLocks noChangeAspect="1"/>
          </p:cNvPicPr>
          <p:nvPr/>
        </p:nvPicPr>
        <p:blipFill>
          <a:blip r:embed="rId1"/>
          <a:stretch>
            <a:fillRect/>
          </a:stretch>
        </p:blipFill>
        <p:spPr>
          <a:xfrm>
            <a:off x="0" y="2565400"/>
            <a:ext cx="5211763" cy="3409950"/>
          </a:xfrm>
          <a:prstGeom prst="rect">
            <a:avLst/>
          </a:prstGeom>
          <a:noFill/>
          <a:ln w="9525">
            <a:noFill/>
          </a:ln>
        </p:spPr>
      </p:pic>
      <p:pic>
        <p:nvPicPr>
          <p:cNvPr id="125959" name="Picture 7" descr="查重2"/>
          <p:cNvPicPr>
            <a:picLocks noChangeAspect="1"/>
          </p:cNvPicPr>
          <p:nvPr/>
        </p:nvPicPr>
        <p:blipFill>
          <a:blip r:embed="rId2"/>
          <a:stretch>
            <a:fillRect/>
          </a:stretch>
        </p:blipFill>
        <p:spPr>
          <a:xfrm>
            <a:off x="1116013" y="3357563"/>
            <a:ext cx="3600450" cy="2160587"/>
          </a:xfrm>
          <a:prstGeom prst="rect">
            <a:avLst/>
          </a:prstGeom>
          <a:noFill/>
          <a:ln w="9525">
            <a:noFill/>
          </a:ln>
        </p:spPr>
      </p:pic>
      <p:pic>
        <p:nvPicPr>
          <p:cNvPr id="125960" name="Picture 8" descr="查重3"/>
          <p:cNvPicPr>
            <a:picLocks noChangeAspect="1"/>
          </p:cNvPicPr>
          <p:nvPr/>
        </p:nvPicPr>
        <p:blipFill>
          <a:blip r:embed="rId3"/>
          <a:stretch>
            <a:fillRect/>
          </a:stretch>
        </p:blipFill>
        <p:spPr>
          <a:xfrm>
            <a:off x="2555875" y="2516188"/>
            <a:ext cx="4246563" cy="4341812"/>
          </a:xfrm>
          <a:prstGeom prst="rect">
            <a:avLst/>
          </a:prstGeom>
          <a:noFill/>
          <a:ln w="9525">
            <a:noFill/>
          </a:ln>
        </p:spPr>
      </p:pic>
      <p:pic>
        <p:nvPicPr>
          <p:cNvPr id="125961" name="Picture 9" descr="查重4"/>
          <p:cNvPicPr>
            <a:picLocks noChangeAspect="1"/>
          </p:cNvPicPr>
          <p:nvPr/>
        </p:nvPicPr>
        <p:blipFill>
          <a:blip r:embed="rId4"/>
          <a:stretch>
            <a:fillRect/>
          </a:stretch>
        </p:blipFill>
        <p:spPr>
          <a:xfrm>
            <a:off x="4751388" y="2565400"/>
            <a:ext cx="4392612" cy="4292600"/>
          </a:xfrm>
          <a:prstGeom prst="rect">
            <a:avLst/>
          </a:prstGeom>
          <a:noFill/>
          <a:ln w="9525">
            <a:noFill/>
          </a:ln>
        </p:spPr>
      </p:pic>
      <p:pic>
        <p:nvPicPr>
          <p:cNvPr id="125962" name="Picture 10" descr="查重5"/>
          <p:cNvPicPr>
            <a:picLocks noChangeAspect="1"/>
          </p:cNvPicPr>
          <p:nvPr/>
        </p:nvPicPr>
        <p:blipFill>
          <a:blip r:embed="rId5"/>
          <a:stretch>
            <a:fillRect/>
          </a:stretch>
        </p:blipFill>
        <p:spPr>
          <a:xfrm>
            <a:off x="0" y="4005263"/>
            <a:ext cx="9144000" cy="28527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9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9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4"/>
          <p:cNvSpPr>
            <a:spLocks noGrp="1"/>
          </p:cNvSpPr>
          <p:nvPr>
            <p:ph type="title"/>
          </p:nvPr>
        </p:nvSpPr>
        <p:spPr>
          <a:xfrm>
            <a:off x="595313" y="571500"/>
            <a:ext cx="7793037" cy="912813"/>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  5</a:t>
            </a:r>
            <a:r>
              <a:rPr lang="zh-CN" altLang="en-US" sz="4000" b="1" dirty="0">
                <a:solidFill>
                  <a:srgbClr val="FFFF00"/>
                </a:solidFill>
                <a:latin typeface="楷体_GB2312" pitchFamily="49" charset="-122"/>
                <a:ea typeface="楷体_GB2312" pitchFamily="49" charset="-122"/>
              </a:rPr>
              <a:t>、标 识</a:t>
            </a:r>
            <a:endParaRPr lang="zh-CN" altLang="en-US" sz="4000" b="1" dirty="0">
              <a:solidFill>
                <a:srgbClr val="FFFF00"/>
              </a:solidFill>
              <a:latin typeface="楷体_GB2312" pitchFamily="49" charset="-122"/>
              <a:ea typeface="楷体_GB2312" pitchFamily="49" charset="-122"/>
            </a:endParaRPr>
          </a:p>
        </p:txBody>
      </p:sp>
      <p:sp>
        <p:nvSpPr>
          <p:cNvPr id="31747" name="Text Box 5"/>
          <p:cNvSpPr txBox="1"/>
          <p:nvPr/>
        </p:nvSpPr>
        <p:spPr>
          <a:xfrm>
            <a:off x="647700" y="2060575"/>
            <a:ext cx="84963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latin typeface="Arial" panose="020B0604020202020204" pitchFamily="34" charset="0"/>
              </a:rPr>
              <a:t>分类标识题录，让管理题录更加有效和具有个性化</a:t>
            </a:r>
            <a:endParaRPr lang="zh-CN" altLang="en-US" sz="2800" b="1" dirty="0">
              <a:latin typeface="Arial" panose="020B0604020202020204" pitchFamily="34" charset="0"/>
            </a:endParaRPr>
          </a:p>
        </p:txBody>
      </p:sp>
      <p:pic>
        <p:nvPicPr>
          <p:cNvPr id="128006" name="Picture 6" descr="标识1"/>
          <p:cNvPicPr>
            <a:picLocks noChangeAspect="1"/>
          </p:cNvPicPr>
          <p:nvPr/>
        </p:nvPicPr>
        <p:blipFill>
          <a:blip r:embed="rId1"/>
          <a:stretch>
            <a:fillRect/>
          </a:stretch>
        </p:blipFill>
        <p:spPr>
          <a:xfrm>
            <a:off x="0" y="2944813"/>
            <a:ext cx="5581650" cy="3913187"/>
          </a:xfrm>
          <a:prstGeom prst="rect">
            <a:avLst/>
          </a:prstGeom>
          <a:noFill/>
          <a:ln w="9525">
            <a:noFill/>
          </a:ln>
        </p:spPr>
      </p:pic>
      <p:pic>
        <p:nvPicPr>
          <p:cNvPr id="128007" name="Picture 7" descr="标识2"/>
          <p:cNvPicPr>
            <a:picLocks noChangeAspect="1"/>
          </p:cNvPicPr>
          <p:nvPr/>
        </p:nvPicPr>
        <p:blipFill>
          <a:blip r:embed="rId2"/>
          <a:stretch>
            <a:fillRect/>
          </a:stretch>
        </p:blipFill>
        <p:spPr>
          <a:xfrm>
            <a:off x="3663950" y="3284538"/>
            <a:ext cx="5480050" cy="2533650"/>
          </a:xfrm>
          <a:prstGeom prst="rect">
            <a:avLst/>
          </a:prstGeom>
          <a:noFill/>
          <a:ln w="9525">
            <a:noFill/>
          </a:ln>
        </p:spPr>
      </p:pic>
      <p:sp>
        <p:nvSpPr>
          <p:cNvPr id="128008" name="AutoShape 8"/>
          <p:cNvSpPr/>
          <p:nvPr/>
        </p:nvSpPr>
        <p:spPr>
          <a:xfrm rot="-2381944">
            <a:off x="231775" y="3244850"/>
            <a:ext cx="1512888" cy="215900"/>
          </a:xfrm>
          <a:prstGeom prst="leftArrow">
            <a:avLst>
              <a:gd name="adj1" fmla="val 50000"/>
              <a:gd name="adj2" fmla="val 175183"/>
            </a:avLst>
          </a:prstGeom>
          <a:solidFill>
            <a:srgbClr val="FF00FF"/>
          </a:solidFill>
          <a:ln w="9525" cap="flat" cmpd="sng">
            <a:solidFill>
              <a:srgbClr val="FF00FF"/>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28009" name="Text Box 9"/>
          <p:cNvSpPr txBox="1"/>
          <p:nvPr/>
        </p:nvSpPr>
        <p:spPr>
          <a:xfrm>
            <a:off x="1476375" y="2492375"/>
            <a:ext cx="41751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000" b="1" dirty="0">
                <a:solidFill>
                  <a:srgbClr val="0000FF"/>
                </a:solidFill>
                <a:latin typeface="Times New Roman" panose="02020603050405020304" pitchFamily="18" charset="0"/>
              </a:rPr>
              <a:t> </a:t>
            </a:r>
            <a:r>
              <a:rPr lang="zh-CN" altLang="en-US" sz="2000" b="1" dirty="0">
                <a:solidFill>
                  <a:srgbClr val="FF00FF"/>
                </a:solidFill>
                <a:latin typeface="Times New Roman" panose="02020603050405020304" pitchFamily="18" charset="0"/>
              </a:rPr>
              <a:t>在需标记的题录处点击鼠标右键</a:t>
            </a:r>
            <a:endParaRPr lang="zh-CN" altLang="en-US" sz="2000" b="1" dirty="0">
              <a:solidFill>
                <a:srgbClr val="FF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0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8" grpId="0" animBg="1"/>
      <p:bldP spid="1280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1116013" y="260350"/>
            <a:ext cx="7793037" cy="1317625"/>
          </a:xfrm>
          <a:ln/>
        </p:spPr>
        <p:txBody>
          <a:bodyPr vert="horz" wrap="square" lIns="91440" tIns="45720" rIns="91440" bIns="45720" anchor="b"/>
          <a:p>
            <a:pPr eaLnBrk="1" hangingPunct="1"/>
            <a:r>
              <a:rPr lang="en-US" altLang="zh-CN" sz="4000" b="1" dirty="0">
                <a:solidFill>
                  <a:srgbClr val="FFFF00"/>
                </a:solidFill>
                <a:latin typeface="Times New Roman" panose="02020603050405020304" pitchFamily="18" charset="0"/>
              </a:rPr>
              <a:t>NoteExpress</a:t>
            </a:r>
            <a:r>
              <a:rPr lang="zh-CN" altLang="en-US" sz="4000" b="1" dirty="0">
                <a:solidFill>
                  <a:srgbClr val="FFFF00"/>
                </a:solidFill>
                <a:ea typeface="楷体_GB2312" pitchFamily="49" charset="-122"/>
              </a:rPr>
              <a:t>核心功能</a:t>
            </a:r>
            <a:endParaRPr lang="zh-CN" altLang="en-US" sz="4000" b="1" dirty="0">
              <a:solidFill>
                <a:srgbClr val="FFFF00"/>
              </a:solidFill>
              <a:ea typeface="楷体_GB2312" pitchFamily="49" charset="-122"/>
            </a:endParaRPr>
          </a:p>
        </p:txBody>
      </p:sp>
      <p:sp>
        <p:nvSpPr>
          <p:cNvPr id="6147" name="Rectangle 5"/>
          <p:cNvSpPr>
            <a:spLocks noGrp="1"/>
          </p:cNvSpPr>
          <p:nvPr>
            <p:ph idx="1"/>
          </p:nvPr>
        </p:nvSpPr>
        <p:spPr>
          <a:xfrm>
            <a:off x="468313" y="2276475"/>
            <a:ext cx="7772400" cy="3824288"/>
          </a:xfrm>
          <a:ln/>
        </p:spPr>
        <p:txBody>
          <a:bodyPr vert="horz" wrap="square" lIns="91440" tIns="45720" rIns="91440" bIns="45720" anchor="t"/>
          <a:p>
            <a:pPr eaLnBrk="1" hangingPunct="1">
              <a:buNone/>
            </a:pPr>
            <a:r>
              <a:rPr lang="en-US" altLang="zh-CN" sz="2800" b="1" dirty="0"/>
              <a:t>1.</a:t>
            </a:r>
            <a:r>
              <a:rPr lang="zh-CN" altLang="en-US" sz="2800" b="1" dirty="0"/>
              <a:t>帮助用户收集、整理文献资料，平时阅读文献时可以随时对每条文献写笔记。</a:t>
            </a:r>
            <a:endParaRPr lang="en-US" altLang="zh-CN" sz="2800" b="1" dirty="0"/>
          </a:p>
          <a:p>
            <a:pPr eaLnBrk="1" hangingPunct="1">
              <a:buNone/>
            </a:pPr>
            <a:r>
              <a:rPr lang="en-US" altLang="zh-CN" sz="2800" b="1" dirty="0"/>
              <a:t>2.</a:t>
            </a:r>
            <a:r>
              <a:rPr lang="zh-CN" altLang="en-US" sz="2800" b="1" dirty="0"/>
              <a:t>撰写学术论文、学位论文、专著或报告时，可在正文中的指定位置方便地添加文中注释，然后按照不同的期刊格式要求自动生成参考文献索引。</a:t>
            </a:r>
            <a:r>
              <a:rPr lang="zh-CN" altLang="en-US" sz="3600" b="1" dirty="0">
                <a:solidFill>
                  <a:srgbClr val="000000"/>
                </a:solidFill>
              </a:rPr>
              <a:t> </a:t>
            </a:r>
            <a:endParaRPr lang="zh-CN" altLang="en-US" sz="3600" b="1" dirty="0">
              <a:solidFill>
                <a:srgbClr val="000000"/>
              </a:solidFill>
            </a:endParaRPr>
          </a:p>
        </p:txBody>
      </p:sp>
    </p:spTree>
  </p:cSld>
  <p:clrMapOvr>
    <a:masterClrMapping/>
  </p:clrMapOvr>
  <p:transition>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4"/>
          <p:cNvSpPr>
            <a:spLocks noGrp="1"/>
          </p:cNvSpPr>
          <p:nvPr>
            <p:ph type="title"/>
          </p:nvPr>
        </p:nvSpPr>
        <p:spPr>
          <a:xfrm>
            <a:off x="1100138" y="788988"/>
            <a:ext cx="7793037" cy="76835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6.1 </a:t>
            </a:r>
            <a:r>
              <a:rPr lang="zh-CN" altLang="en-US" sz="4000" b="1" dirty="0">
                <a:solidFill>
                  <a:srgbClr val="FFFF00"/>
                </a:solidFill>
                <a:latin typeface="楷体_GB2312" pitchFamily="49" charset="-122"/>
                <a:ea typeface="楷体_GB2312" pitchFamily="49" charset="-122"/>
              </a:rPr>
              <a:t>附件管理 </a:t>
            </a:r>
            <a:r>
              <a:rPr lang="en-US" altLang="zh-CN" sz="4000" b="1" dirty="0">
                <a:solidFill>
                  <a:srgbClr val="FFFF00"/>
                </a:solidFill>
                <a:latin typeface="Arial" panose="020B0604020202020204" pitchFamily="34" charset="0"/>
                <a:ea typeface="楷体_GB2312" pitchFamily="49" charset="-122"/>
              </a:rPr>
              <a:t>——</a:t>
            </a:r>
            <a:r>
              <a:rPr lang="en-US" altLang="zh-CN" sz="4000" b="1" dirty="0">
                <a:solidFill>
                  <a:srgbClr val="FFFF00"/>
                </a:solidFill>
                <a:latin typeface="楷体_GB2312" pitchFamily="49" charset="-122"/>
                <a:ea typeface="楷体_GB2312" pitchFamily="49" charset="-122"/>
              </a:rPr>
              <a:t> </a:t>
            </a:r>
            <a:r>
              <a:rPr lang="zh-CN" altLang="en-US" sz="4000" b="1" dirty="0">
                <a:solidFill>
                  <a:srgbClr val="FFFF00"/>
                </a:solidFill>
                <a:latin typeface="楷体_GB2312" pitchFamily="49" charset="-122"/>
                <a:ea typeface="楷体_GB2312" pitchFamily="49" charset="-122"/>
              </a:rPr>
              <a:t>添加附件</a:t>
            </a:r>
            <a:endParaRPr lang="zh-CN" altLang="en-US" sz="4000" b="1" dirty="0">
              <a:solidFill>
                <a:srgbClr val="FFFF00"/>
              </a:solidFill>
              <a:latin typeface="楷体_GB2312" pitchFamily="49" charset="-122"/>
              <a:ea typeface="楷体_GB2312" pitchFamily="49" charset="-122"/>
            </a:endParaRPr>
          </a:p>
        </p:txBody>
      </p:sp>
      <p:sp>
        <p:nvSpPr>
          <p:cNvPr id="214028" name="Text Box 12"/>
          <p:cNvSpPr txBox="1"/>
          <p:nvPr/>
        </p:nvSpPr>
        <p:spPr>
          <a:xfrm>
            <a:off x="5219700" y="1989138"/>
            <a:ext cx="2592388"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1800" b="1" dirty="0">
                <a:solidFill>
                  <a:srgbClr val="FF00FF"/>
                </a:solidFill>
                <a:latin typeface="Times New Roman" panose="02020603050405020304" pitchFamily="18" charset="0"/>
              </a:rPr>
              <a:t>空白处点击鼠标右键</a:t>
            </a:r>
            <a:endParaRPr lang="zh-CN" altLang="en-US" sz="1800" b="1" dirty="0">
              <a:solidFill>
                <a:srgbClr val="FF00FF"/>
              </a:solidFill>
              <a:latin typeface="Times New Roman" panose="02020603050405020304" pitchFamily="18" charset="0"/>
            </a:endParaRPr>
          </a:p>
        </p:txBody>
      </p:sp>
      <p:pic>
        <p:nvPicPr>
          <p:cNvPr id="214029" name="Picture 13" descr="附1"/>
          <p:cNvPicPr>
            <a:picLocks noChangeAspect="1"/>
          </p:cNvPicPr>
          <p:nvPr/>
        </p:nvPicPr>
        <p:blipFill>
          <a:blip r:embed="rId1"/>
          <a:stretch>
            <a:fillRect/>
          </a:stretch>
        </p:blipFill>
        <p:spPr>
          <a:xfrm>
            <a:off x="250825" y="2492375"/>
            <a:ext cx="7200900" cy="2449513"/>
          </a:xfrm>
          <a:prstGeom prst="rect">
            <a:avLst/>
          </a:prstGeom>
          <a:noFill/>
          <a:ln w="9525">
            <a:noFill/>
          </a:ln>
        </p:spPr>
      </p:pic>
      <p:sp>
        <p:nvSpPr>
          <p:cNvPr id="214025" name="AutoShape 9"/>
          <p:cNvSpPr/>
          <p:nvPr/>
        </p:nvSpPr>
        <p:spPr>
          <a:xfrm rot="-2311811">
            <a:off x="4140200" y="2565400"/>
            <a:ext cx="1223963" cy="215900"/>
          </a:xfrm>
          <a:prstGeom prst="leftArrow">
            <a:avLst>
              <a:gd name="adj1" fmla="val 50000"/>
              <a:gd name="adj2" fmla="val 141727"/>
            </a:avLst>
          </a:prstGeom>
          <a:solidFill>
            <a:srgbClr val="FF00FF"/>
          </a:solid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pic>
        <p:nvPicPr>
          <p:cNvPr id="214023" name="Picture 7" descr="附2"/>
          <p:cNvPicPr>
            <a:picLocks noChangeAspect="1"/>
          </p:cNvPicPr>
          <p:nvPr/>
        </p:nvPicPr>
        <p:blipFill>
          <a:blip r:embed="rId2"/>
          <a:stretch>
            <a:fillRect/>
          </a:stretch>
        </p:blipFill>
        <p:spPr>
          <a:xfrm>
            <a:off x="250825" y="4486275"/>
            <a:ext cx="7777163" cy="2371725"/>
          </a:xfrm>
          <a:prstGeom prst="rect">
            <a:avLst/>
          </a:prstGeom>
          <a:noFill/>
          <a:ln w="9525">
            <a:noFill/>
          </a:ln>
        </p:spPr>
      </p:pic>
      <p:pic>
        <p:nvPicPr>
          <p:cNvPr id="214032" name="Picture 16" descr="附4"/>
          <p:cNvPicPr>
            <a:picLocks noChangeAspect="1"/>
          </p:cNvPicPr>
          <p:nvPr/>
        </p:nvPicPr>
        <p:blipFill>
          <a:blip r:embed="rId3"/>
          <a:stretch>
            <a:fillRect/>
          </a:stretch>
        </p:blipFill>
        <p:spPr>
          <a:xfrm>
            <a:off x="4500563" y="2997200"/>
            <a:ext cx="2286000" cy="1143000"/>
          </a:xfrm>
          <a:prstGeom prst="rect">
            <a:avLst/>
          </a:prstGeom>
          <a:noFill/>
          <a:ln w="28575" cap="flat" cmpd="sng">
            <a:solidFill>
              <a:srgbClr val="FF0000"/>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0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p:bldP spid="2140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4"/>
          <p:cNvSpPr>
            <a:spLocks noGrp="1"/>
          </p:cNvSpPr>
          <p:nvPr>
            <p:ph type="title"/>
          </p:nvPr>
        </p:nvSpPr>
        <p:spPr>
          <a:xfrm>
            <a:off x="1116013" y="981075"/>
            <a:ext cx="7812087" cy="576263"/>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6.2 </a:t>
            </a:r>
            <a:r>
              <a:rPr lang="zh-CN" altLang="en-US" sz="4000" b="1" dirty="0">
                <a:solidFill>
                  <a:srgbClr val="FFFF00"/>
                </a:solidFill>
                <a:latin typeface="楷体_GB2312" pitchFamily="49" charset="-122"/>
                <a:ea typeface="楷体_GB2312" pitchFamily="49" charset="-122"/>
              </a:rPr>
              <a:t>附件管理 </a:t>
            </a:r>
            <a:r>
              <a:rPr lang="en-US" altLang="zh-CN" sz="4000" b="1" dirty="0">
                <a:solidFill>
                  <a:srgbClr val="FFFF00"/>
                </a:solidFill>
                <a:latin typeface="Arial" panose="020B0604020202020204" pitchFamily="34" charset="0"/>
                <a:ea typeface="楷体_GB2312" pitchFamily="49" charset="-122"/>
              </a:rPr>
              <a:t>——</a:t>
            </a:r>
            <a:r>
              <a:rPr lang="en-US" altLang="zh-CN" sz="4000" b="1" dirty="0">
                <a:solidFill>
                  <a:srgbClr val="FFFF00"/>
                </a:solidFill>
                <a:latin typeface="楷体_GB2312" pitchFamily="49" charset="-122"/>
                <a:ea typeface="楷体_GB2312" pitchFamily="49" charset="-122"/>
              </a:rPr>
              <a:t> </a:t>
            </a:r>
            <a:r>
              <a:rPr lang="zh-CN" altLang="en-US" sz="4000" b="1" dirty="0">
                <a:solidFill>
                  <a:srgbClr val="FFFF00"/>
                </a:solidFill>
                <a:latin typeface="楷体_GB2312" pitchFamily="49" charset="-122"/>
                <a:ea typeface="楷体_GB2312" pitchFamily="49" charset="-122"/>
              </a:rPr>
              <a:t>附件管理器</a:t>
            </a:r>
            <a:endParaRPr lang="zh-CN" altLang="en-US" sz="4000" b="1" dirty="0">
              <a:solidFill>
                <a:srgbClr val="FFFF00"/>
              </a:solidFill>
              <a:latin typeface="楷体_GB2312" pitchFamily="49" charset="-122"/>
              <a:ea typeface="楷体_GB2312" pitchFamily="49" charset="-122"/>
            </a:endParaRPr>
          </a:p>
        </p:txBody>
      </p:sp>
      <p:sp>
        <p:nvSpPr>
          <p:cNvPr id="33795" name="Text Box 5"/>
          <p:cNvSpPr txBox="1"/>
          <p:nvPr/>
        </p:nvSpPr>
        <p:spPr>
          <a:xfrm>
            <a:off x="0" y="2205038"/>
            <a:ext cx="91440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latin typeface="Arial" panose="020B0604020202020204" pitchFamily="34" charset="0"/>
              </a:rPr>
              <a:t>          </a:t>
            </a:r>
            <a:r>
              <a:rPr lang="zh-CN" altLang="en-US" sz="2800" dirty="0">
                <a:latin typeface="Arial" panose="020B0604020202020204" pitchFamily="34" charset="0"/>
              </a:rPr>
              <a:t>快速有效的管理与题录链接的附件（全文、</a:t>
            </a:r>
            <a:r>
              <a:rPr lang="en-US" altLang="zh-CN" sz="2800" dirty="0">
                <a:latin typeface="Arial" panose="020B0604020202020204" pitchFamily="34" charset="0"/>
              </a:rPr>
              <a:t>mp3</a:t>
            </a:r>
            <a:r>
              <a:rPr lang="zh-CN" altLang="en-US" sz="2800" dirty="0">
                <a:latin typeface="Arial" panose="020B0604020202020204" pitchFamily="34" charset="0"/>
              </a:rPr>
              <a:t>、视频、</a:t>
            </a:r>
            <a:r>
              <a:rPr lang="en-US" altLang="zh-CN" sz="2800" dirty="0">
                <a:latin typeface="Arial" panose="020B0604020202020204" pitchFamily="34" charset="0"/>
              </a:rPr>
              <a:t>PDF</a:t>
            </a:r>
            <a:r>
              <a:rPr lang="zh-CN" altLang="en-US" sz="2800" dirty="0">
                <a:latin typeface="Arial" panose="020B0604020202020204" pitchFamily="34" charset="0"/>
              </a:rPr>
              <a:t>等文件）</a:t>
            </a:r>
            <a:endParaRPr lang="zh-CN" altLang="en-US" sz="2800" dirty="0">
              <a:latin typeface="Arial" panose="020B0604020202020204" pitchFamily="34" charset="0"/>
            </a:endParaRPr>
          </a:p>
        </p:txBody>
      </p:sp>
      <p:pic>
        <p:nvPicPr>
          <p:cNvPr id="130054" name="Picture 6" descr="附件管理"/>
          <p:cNvPicPr>
            <a:picLocks noChangeAspect="1"/>
          </p:cNvPicPr>
          <p:nvPr/>
        </p:nvPicPr>
        <p:blipFill>
          <a:blip r:embed="rId1"/>
          <a:stretch>
            <a:fillRect/>
          </a:stretch>
        </p:blipFill>
        <p:spPr>
          <a:xfrm>
            <a:off x="0" y="3357563"/>
            <a:ext cx="4495800" cy="2867025"/>
          </a:xfrm>
          <a:prstGeom prst="rect">
            <a:avLst/>
          </a:prstGeom>
          <a:noFill/>
          <a:ln w="9525">
            <a:noFill/>
          </a:ln>
        </p:spPr>
      </p:pic>
      <p:pic>
        <p:nvPicPr>
          <p:cNvPr id="130055" name="Picture 7" descr="附件管理2"/>
          <p:cNvPicPr>
            <a:picLocks noChangeAspect="1"/>
          </p:cNvPicPr>
          <p:nvPr/>
        </p:nvPicPr>
        <p:blipFill>
          <a:blip r:embed="rId2"/>
          <a:stretch>
            <a:fillRect/>
          </a:stretch>
        </p:blipFill>
        <p:spPr>
          <a:xfrm>
            <a:off x="4356100" y="3295650"/>
            <a:ext cx="4476750" cy="3562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4"/>
          <p:cNvSpPr>
            <a:spLocks noGrp="1"/>
          </p:cNvSpPr>
          <p:nvPr>
            <p:ph type="title"/>
          </p:nvPr>
        </p:nvSpPr>
        <p:spPr>
          <a:xfrm>
            <a:off x="1116013" y="620713"/>
            <a:ext cx="4537075" cy="88265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7</a:t>
            </a:r>
            <a:r>
              <a:rPr lang="zh-CN" altLang="en-US" sz="4000" b="1" dirty="0">
                <a:solidFill>
                  <a:srgbClr val="FFFF00"/>
                </a:solidFill>
                <a:latin typeface="楷体_GB2312" pitchFamily="49" charset="-122"/>
                <a:ea typeface="楷体_GB2312" pitchFamily="49" charset="-122"/>
              </a:rPr>
              <a:t>、虚拟文件夹</a:t>
            </a:r>
            <a:endParaRPr lang="zh-CN" altLang="en-US" sz="4000" b="1" dirty="0">
              <a:solidFill>
                <a:srgbClr val="FFFF00"/>
              </a:solidFill>
              <a:latin typeface="楷体_GB2312" pitchFamily="49" charset="-122"/>
              <a:ea typeface="楷体_GB2312" pitchFamily="49" charset="-122"/>
            </a:endParaRPr>
          </a:p>
        </p:txBody>
      </p:sp>
      <p:sp>
        <p:nvSpPr>
          <p:cNvPr id="34819" name="Text Box 5"/>
          <p:cNvSpPr txBox="1"/>
          <p:nvPr/>
        </p:nvSpPr>
        <p:spPr>
          <a:xfrm>
            <a:off x="-323850" y="1989138"/>
            <a:ext cx="9144000"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000000"/>
                </a:solidFill>
                <a:latin typeface="Arial" panose="020B0604020202020204" pitchFamily="34" charset="0"/>
              </a:rPr>
              <a:t>            </a:t>
            </a:r>
            <a:r>
              <a:rPr lang="zh-CN" altLang="en-US" sz="2800" b="1" dirty="0">
                <a:latin typeface="Arial" panose="020B0604020202020204" pitchFamily="34" charset="0"/>
              </a:rPr>
              <a:t>虚拟文件夹为多学科交叉的当代科研提供了解决办法 ：同一条文献可以属于多个文件夹但数据库中只保存一条</a:t>
            </a:r>
            <a:endParaRPr lang="zh-CN" altLang="en-US" sz="2800" b="1" dirty="0">
              <a:latin typeface="Arial" panose="020B0604020202020204" pitchFamily="34" charset="0"/>
            </a:endParaRPr>
          </a:p>
        </p:txBody>
      </p:sp>
      <p:pic>
        <p:nvPicPr>
          <p:cNvPr id="132103" name="Picture 7" descr="虚拟1"/>
          <p:cNvPicPr>
            <a:picLocks noChangeAspect="1"/>
          </p:cNvPicPr>
          <p:nvPr/>
        </p:nvPicPr>
        <p:blipFill>
          <a:blip r:embed="rId1"/>
          <a:stretch>
            <a:fillRect/>
          </a:stretch>
        </p:blipFill>
        <p:spPr>
          <a:xfrm>
            <a:off x="0" y="2754313"/>
            <a:ext cx="6419850" cy="4103687"/>
          </a:xfrm>
          <a:prstGeom prst="rect">
            <a:avLst/>
          </a:prstGeom>
          <a:noFill/>
          <a:ln w="9525">
            <a:noFill/>
          </a:ln>
        </p:spPr>
      </p:pic>
      <p:pic>
        <p:nvPicPr>
          <p:cNvPr id="132104" name="Picture 8" descr="虚拟2"/>
          <p:cNvPicPr>
            <a:picLocks noChangeAspect="1"/>
          </p:cNvPicPr>
          <p:nvPr/>
        </p:nvPicPr>
        <p:blipFill>
          <a:blip r:embed="rId2"/>
          <a:stretch>
            <a:fillRect/>
          </a:stretch>
        </p:blipFill>
        <p:spPr>
          <a:xfrm>
            <a:off x="5219700" y="2276475"/>
            <a:ext cx="3638550" cy="3790950"/>
          </a:xfrm>
          <a:prstGeom prst="rect">
            <a:avLst/>
          </a:prstGeom>
          <a:noFill/>
          <a:ln w="9525">
            <a:noFill/>
          </a:ln>
        </p:spPr>
      </p:pic>
      <p:pic>
        <p:nvPicPr>
          <p:cNvPr id="132105" name="Picture 9" descr="虚拟3"/>
          <p:cNvPicPr>
            <a:picLocks noChangeAspect="1"/>
          </p:cNvPicPr>
          <p:nvPr/>
        </p:nvPicPr>
        <p:blipFill>
          <a:blip r:embed="rId3"/>
          <a:stretch>
            <a:fillRect/>
          </a:stretch>
        </p:blipFill>
        <p:spPr>
          <a:xfrm>
            <a:off x="1838325" y="4629150"/>
            <a:ext cx="7305675" cy="2228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4"/>
          <p:cNvSpPr>
            <a:spLocks noGrp="1"/>
          </p:cNvSpPr>
          <p:nvPr>
            <p:ph type="title"/>
          </p:nvPr>
        </p:nvSpPr>
        <p:spPr>
          <a:xfrm>
            <a:off x="1077913" y="644525"/>
            <a:ext cx="4789487" cy="839788"/>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8</a:t>
            </a:r>
            <a:r>
              <a:rPr lang="zh-CN" altLang="en-US" sz="4000" b="1" dirty="0">
                <a:solidFill>
                  <a:srgbClr val="FFFF00"/>
                </a:solidFill>
                <a:latin typeface="楷体_GB2312" pitchFamily="49" charset="-122"/>
                <a:ea typeface="楷体_GB2312" pitchFamily="49" charset="-122"/>
              </a:rPr>
              <a:t>、多项批量功能</a:t>
            </a:r>
            <a:endParaRPr lang="zh-CN" altLang="en-US" sz="4000" b="1" dirty="0">
              <a:solidFill>
                <a:srgbClr val="FFFF00"/>
              </a:solidFill>
              <a:latin typeface="楷体_GB2312" pitchFamily="49" charset="-122"/>
              <a:ea typeface="楷体_GB2312" pitchFamily="49" charset="-122"/>
            </a:endParaRPr>
          </a:p>
        </p:txBody>
      </p:sp>
      <p:sp>
        <p:nvSpPr>
          <p:cNvPr id="35843" name="Text Box 5"/>
          <p:cNvSpPr txBox="1"/>
          <p:nvPr/>
        </p:nvSpPr>
        <p:spPr>
          <a:xfrm>
            <a:off x="0" y="1989138"/>
            <a:ext cx="8713788"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Times New Roman" panose="02020603050405020304" pitchFamily="18" charset="0"/>
              </a:rPr>
              <a:t>           NoteExpress</a:t>
            </a:r>
            <a:r>
              <a:rPr lang="zh-CN" altLang="en-US" sz="2800" b="1" dirty="0">
                <a:latin typeface="Arial" panose="020B0604020202020204" pitchFamily="34" charset="0"/>
              </a:rPr>
              <a:t>提供多项批量功能，大大提高了管理效率，节约管理文献资源的时间。</a:t>
            </a:r>
            <a:endParaRPr lang="zh-CN" altLang="en-US" sz="2800" b="1" dirty="0">
              <a:latin typeface="Arial" panose="020B0604020202020204" pitchFamily="34" charset="0"/>
            </a:endParaRPr>
          </a:p>
        </p:txBody>
      </p:sp>
      <p:sp>
        <p:nvSpPr>
          <p:cNvPr id="35844" name="Text Box 6"/>
          <p:cNvSpPr txBox="1"/>
          <p:nvPr/>
        </p:nvSpPr>
        <p:spPr>
          <a:xfrm>
            <a:off x="1042988" y="2276475"/>
            <a:ext cx="460851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endParaRPr lang="zh-CN" altLang="zh-CN" sz="2800" dirty="0">
              <a:solidFill>
                <a:srgbClr val="000000"/>
              </a:solidFill>
              <a:latin typeface="Arial" panose="020B0604020202020204" pitchFamily="34" charset="0"/>
            </a:endParaRPr>
          </a:p>
        </p:txBody>
      </p:sp>
      <p:sp>
        <p:nvSpPr>
          <p:cNvPr id="35845" name="Text Box 7"/>
          <p:cNvSpPr txBox="1"/>
          <p:nvPr/>
        </p:nvSpPr>
        <p:spPr>
          <a:xfrm>
            <a:off x="971550" y="3414713"/>
            <a:ext cx="46815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FFFF00"/>
                </a:solidFill>
                <a:latin typeface="Arial" panose="020B0604020202020204" pitchFamily="34" charset="0"/>
              </a:rPr>
              <a:t>☆</a:t>
            </a:r>
            <a:r>
              <a:rPr lang="zh-CN" altLang="en-US" sz="2800" b="1" dirty="0">
                <a:solidFill>
                  <a:srgbClr val="FFFF00"/>
                </a:solidFill>
                <a:latin typeface="Arial" panose="020B0604020202020204" pitchFamily="34" charset="0"/>
              </a:rPr>
              <a:t>批量替换</a:t>
            </a:r>
            <a:endParaRPr lang="zh-CN" altLang="en-US" sz="2800" b="1" dirty="0">
              <a:solidFill>
                <a:srgbClr val="FFFF00"/>
              </a:solidFill>
              <a:latin typeface="Arial" panose="020B0604020202020204" pitchFamily="34" charset="0"/>
            </a:endParaRPr>
          </a:p>
        </p:txBody>
      </p:sp>
      <p:sp>
        <p:nvSpPr>
          <p:cNvPr id="35846" name="Text Box 8"/>
          <p:cNvSpPr txBox="1"/>
          <p:nvPr/>
        </p:nvSpPr>
        <p:spPr>
          <a:xfrm>
            <a:off x="971550" y="4062413"/>
            <a:ext cx="28082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FFFF00"/>
                </a:solidFill>
                <a:latin typeface="Arial" panose="020B0604020202020204" pitchFamily="34" charset="0"/>
              </a:rPr>
              <a:t>☆</a:t>
            </a:r>
            <a:r>
              <a:rPr lang="zh-CN" altLang="en-US" sz="2800" b="1" dirty="0">
                <a:solidFill>
                  <a:srgbClr val="FFFF00"/>
                </a:solidFill>
                <a:latin typeface="Arial" panose="020B0604020202020204" pitchFamily="34" charset="0"/>
              </a:rPr>
              <a:t>批量编辑</a:t>
            </a:r>
            <a:endParaRPr lang="zh-CN" altLang="en-US" sz="2800" b="1" dirty="0">
              <a:solidFill>
                <a:srgbClr val="FFFF00"/>
              </a:solidFill>
              <a:latin typeface="Arial" panose="020B0604020202020204" pitchFamily="34" charset="0"/>
            </a:endParaRPr>
          </a:p>
        </p:txBody>
      </p:sp>
      <p:sp>
        <p:nvSpPr>
          <p:cNvPr id="35847" name="Text Box 9"/>
          <p:cNvSpPr txBox="1"/>
          <p:nvPr/>
        </p:nvSpPr>
        <p:spPr>
          <a:xfrm>
            <a:off x="993775" y="4710113"/>
            <a:ext cx="31686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FFFF00"/>
                </a:solidFill>
                <a:latin typeface="Arial" panose="020B0604020202020204" pitchFamily="34" charset="0"/>
              </a:rPr>
              <a:t>☆</a:t>
            </a:r>
            <a:r>
              <a:rPr lang="zh-CN" altLang="en-US" sz="2800" b="1" dirty="0">
                <a:solidFill>
                  <a:srgbClr val="FFFF00"/>
                </a:solidFill>
                <a:latin typeface="Arial" panose="020B0604020202020204" pitchFamily="34" charset="0"/>
              </a:rPr>
              <a:t>批量链接附件</a:t>
            </a:r>
            <a:endParaRPr lang="zh-CN" altLang="en-US" sz="2800" b="1" dirty="0">
              <a:solidFill>
                <a:srgbClr val="FFFF00"/>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4"/>
          <p:cNvSpPr>
            <a:spLocks noGrp="1"/>
          </p:cNvSpPr>
          <p:nvPr>
            <p:ph type="title"/>
          </p:nvPr>
        </p:nvSpPr>
        <p:spPr>
          <a:xfrm>
            <a:off x="1116013" y="765175"/>
            <a:ext cx="4716462" cy="76835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8.1 </a:t>
            </a:r>
            <a:r>
              <a:rPr lang="zh-CN" altLang="en-US" sz="4000" b="1" dirty="0">
                <a:solidFill>
                  <a:srgbClr val="FFFF00"/>
                </a:solidFill>
                <a:latin typeface="楷体_GB2312" pitchFamily="49" charset="-122"/>
                <a:ea typeface="楷体_GB2312" pitchFamily="49" charset="-122"/>
              </a:rPr>
              <a:t>批量替换</a:t>
            </a:r>
            <a:endParaRPr lang="zh-CN" altLang="en-US" sz="4000" b="1" dirty="0">
              <a:solidFill>
                <a:srgbClr val="FFFF00"/>
              </a:solidFill>
              <a:latin typeface="楷体_GB2312" pitchFamily="49" charset="-122"/>
              <a:ea typeface="楷体_GB2312" pitchFamily="49" charset="-122"/>
            </a:endParaRPr>
          </a:p>
        </p:txBody>
      </p:sp>
      <p:pic>
        <p:nvPicPr>
          <p:cNvPr id="138245" name="Picture 5" descr="批量替换"/>
          <p:cNvPicPr>
            <a:picLocks noChangeAspect="1"/>
          </p:cNvPicPr>
          <p:nvPr/>
        </p:nvPicPr>
        <p:blipFill>
          <a:blip r:embed="rId1"/>
          <a:stretch>
            <a:fillRect/>
          </a:stretch>
        </p:blipFill>
        <p:spPr>
          <a:xfrm>
            <a:off x="4427538" y="0"/>
            <a:ext cx="4932362" cy="6569075"/>
          </a:xfrm>
          <a:prstGeom prst="rect">
            <a:avLst/>
          </a:prstGeom>
          <a:noFill/>
          <a:ln w="9525">
            <a:noFill/>
          </a:ln>
        </p:spPr>
      </p:pic>
      <p:pic>
        <p:nvPicPr>
          <p:cNvPr id="138248" name="Picture 8" descr="批量替换2"/>
          <p:cNvPicPr>
            <a:picLocks noChangeAspect="1"/>
          </p:cNvPicPr>
          <p:nvPr/>
        </p:nvPicPr>
        <p:blipFill>
          <a:blip r:embed="rId2"/>
          <a:stretch>
            <a:fillRect/>
          </a:stretch>
        </p:blipFill>
        <p:spPr>
          <a:xfrm>
            <a:off x="0" y="2060575"/>
            <a:ext cx="4356100" cy="3960813"/>
          </a:xfrm>
          <a:prstGeom prst="rect">
            <a:avLst/>
          </a:prstGeom>
          <a:noFill/>
          <a:ln w="9525">
            <a:noFill/>
          </a:ln>
        </p:spPr>
      </p:pic>
      <p:sp>
        <p:nvSpPr>
          <p:cNvPr id="138249" name="Oval 9"/>
          <p:cNvSpPr/>
          <p:nvPr/>
        </p:nvSpPr>
        <p:spPr>
          <a:xfrm>
            <a:off x="2484438" y="3429000"/>
            <a:ext cx="1150937" cy="288925"/>
          </a:xfrm>
          <a:prstGeom prst="ellipse">
            <a:avLst/>
          </a:prstGeom>
          <a:noFill/>
          <a:ln w="28575" cap="flat" cmpd="sng">
            <a:solidFill>
              <a:srgbClr val="FF0000"/>
            </a:solidFill>
            <a:prstDash val="solid"/>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2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4"/>
          <p:cNvSpPr>
            <a:spLocks noGrp="1"/>
          </p:cNvSpPr>
          <p:nvPr>
            <p:ph type="title"/>
          </p:nvPr>
        </p:nvSpPr>
        <p:spPr>
          <a:xfrm>
            <a:off x="1116013" y="765175"/>
            <a:ext cx="4068762" cy="766763"/>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8.2 </a:t>
            </a:r>
            <a:r>
              <a:rPr lang="zh-CN" altLang="en-US" sz="4000" b="1" dirty="0">
                <a:solidFill>
                  <a:srgbClr val="FFFF00"/>
                </a:solidFill>
                <a:latin typeface="楷体_GB2312" pitchFamily="49" charset="-122"/>
                <a:ea typeface="楷体_GB2312" pitchFamily="49" charset="-122"/>
              </a:rPr>
              <a:t>批量编辑</a:t>
            </a:r>
            <a:endParaRPr lang="zh-CN" altLang="en-US" sz="4000" b="1" dirty="0">
              <a:solidFill>
                <a:srgbClr val="FFFF00"/>
              </a:solidFill>
              <a:latin typeface="楷体_GB2312" pitchFamily="49" charset="-122"/>
              <a:ea typeface="楷体_GB2312" pitchFamily="49" charset="-122"/>
            </a:endParaRPr>
          </a:p>
        </p:txBody>
      </p:sp>
      <p:pic>
        <p:nvPicPr>
          <p:cNvPr id="140293" name="Picture 5" descr="批量编辑2"/>
          <p:cNvPicPr>
            <a:picLocks noChangeAspect="1"/>
          </p:cNvPicPr>
          <p:nvPr/>
        </p:nvPicPr>
        <p:blipFill>
          <a:blip r:embed="rId1"/>
          <a:stretch>
            <a:fillRect/>
          </a:stretch>
        </p:blipFill>
        <p:spPr>
          <a:xfrm>
            <a:off x="0" y="2393950"/>
            <a:ext cx="4356100" cy="4464050"/>
          </a:xfrm>
          <a:prstGeom prst="rect">
            <a:avLst/>
          </a:prstGeom>
          <a:noFill/>
          <a:ln w="9525">
            <a:noFill/>
          </a:ln>
        </p:spPr>
      </p:pic>
      <p:pic>
        <p:nvPicPr>
          <p:cNvPr id="140294" name="Picture 6" descr="批量编辑"/>
          <p:cNvPicPr>
            <a:picLocks noChangeAspect="1"/>
          </p:cNvPicPr>
          <p:nvPr/>
        </p:nvPicPr>
        <p:blipFill>
          <a:blip r:embed="rId2"/>
          <a:stretch>
            <a:fillRect/>
          </a:stretch>
        </p:blipFill>
        <p:spPr>
          <a:xfrm>
            <a:off x="4427538" y="192088"/>
            <a:ext cx="4897437" cy="6692900"/>
          </a:xfrm>
          <a:prstGeom prst="rect">
            <a:avLst/>
          </a:prstGeom>
          <a:noFill/>
          <a:ln w="9525">
            <a:noFill/>
          </a:ln>
        </p:spPr>
      </p:pic>
      <p:sp>
        <p:nvSpPr>
          <p:cNvPr id="140295" name="Oval 7"/>
          <p:cNvSpPr/>
          <p:nvPr/>
        </p:nvSpPr>
        <p:spPr>
          <a:xfrm>
            <a:off x="2268538" y="4076700"/>
            <a:ext cx="1150937" cy="360363"/>
          </a:xfrm>
          <a:prstGeom prst="ellipse">
            <a:avLst/>
          </a:prstGeom>
          <a:noFill/>
          <a:ln w="28575" cap="flat" cmpd="sng">
            <a:solidFill>
              <a:srgbClr val="FF0000"/>
            </a:solidFill>
            <a:prstDash val="solid"/>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4"/>
          <p:cNvSpPr>
            <a:spLocks noGrp="1"/>
          </p:cNvSpPr>
          <p:nvPr>
            <p:ph type="title"/>
          </p:nvPr>
        </p:nvSpPr>
        <p:spPr>
          <a:xfrm>
            <a:off x="1116013" y="765175"/>
            <a:ext cx="5365750" cy="76835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8.3 </a:t>
            </a:r>
            <a:r>
              <a:rPr lang="zh-CN" altLang="en-US" sz="4000" b="1" dirty="0">
                <a:solidFill>
                  <a:srgbClr val="FFFF00"/>
                </a:solidFill>
                <a:latin typeface="楷体_GB2312" pitchFamily="49" charset="-122"/>
                <a:ea typeface="楷体_GB2312" pitchFamily="49" charset="-122"/>
              </a:rPr>
              <a:t>批量链接附件</a:t>
            </a:r>
            <a:endParaRPr lang="zh-CN" altLang="en-US" sz="4000" b="1" dirty="0">
              <a:solidFill>
                <a:srgbClr val="FFFF00"/>
              </a:solidFill>
              <a:latin typeface="楷体_GB2312" pitchFamily="49" charset="-122"/>
              <a:ea typeface="楷体_GB2312" pitchFamily="49" charset="-122"/>
            </a:endParaRPr>
          </a:p>
        </p:txBody>
      </p:sp>
      <p:pic>
        <p:nvPicPr>
          <p:cNvPr id="142341" name="Picture 5" descr="批量链接1"/>
          <p:cNvPicPr>
            <a:picLocks noChangeAspect="1"/>
          </p:cNvPicPr>
          <p:nvPr/>
        </p:nvPicPr>
        <p:blipFill>
          <a:blip r:embed="rId1"/>
          <a:stretch>
            <a:fillRect/>
          </a:stretch>
        </p:blipFill>
        <p:spPr>
          <a:xfrm>
            <a:off x="0" y="2133600"/>
            <a:ext cx="4486275" cy="2714625"/>
          </a:xfrm>
          <a:prstGeom prst="rect">
            <a:avLst/>
          </a:prstGeom>
          <a:noFill/>
          <a:ln w="9525">
            <a:noFill/>
          </a:ln>
        </p:spPr>
      </p:pic>
      <p:pic>
        <p:nvPicPr>
          <p:cNvPr id="142342" name="Picture 6" descr="附件2"/>
          <p:cNvPicPr>
            <a:picLocks noChangeAspect="1"/>
          </p:cNvPicPr>
          <p:nvPr/>
        </p:nvPicPr>
        <p:blipFill>
          <a:blip r:embed="rId2"/>
          <a:stretch>
            <a:fillRect/>
          </a:stretch>
        </p:blipFill>
        <p:spPr>
          <a:xfrm>
            <a:off x="539750" y="2600325"/>
            <a:ext cx="5610225" cy="4257675"/>
          </a:xfrm>
          <a:prstGeom prst="rect">
            <a:avLst/>
          </a:prstGeom>
          <a:noFill/>
          <a:ln w="9525">
            <a:noFill/>
          </a:ln>
        </p:spPr>
      </p:pic>
      <p:pic>
        <p:nvPicPr>
          <p:cNvPr id="142343" name="Picture 7" descr="附件3"/>
          <p:cNvPicPr>
            <a:picLocks noChangeAspect="1"/>
          </p:cNvPicPr>
          <p:nvPr/>
        </p:nvPicPr>
        <p:blipFill>
          <a:blip r:embed="rId3"/>
          <a:stretch>
            <a:fillRect/>
          </a:stretch>
        </p:blipFill>
        <p:spPr>
          <a:xfrm>
            <a:off x="1619250" y="2997200"/>
            <a:ext cx="5610225" cy="3860800"/>
          </a:xfrm>
          <a:prstGeom prst="rect">
            <a:avLst/>
          </a:prstGeom>
          <a:noFill/>
          <a:ln w="9525">
            <a:noFill/>
          </a:ln>
        </p:spPr>
      </p:pic>
      <p:pic>
        <p:nvPicPr>
          <p:cNvPr id="142344" name="Picture 8" descr="附件4"/>
          <p:cNvPicPr>
            <a:picLocks noChangeAspect="1"/>
          </p:cNvPicPr>
          <p:nvPr/>
        </p:nvPicPr>
        <p:blipFill>
          <a:blip r:embed="rId4"/>
          <a:stretch>
            <a:fillRect/>
          </a:stretch>
        </p:blipFill>
        <p:spPr>
          <a:xfrm>
            <a:off x="2411413" y="2562225"/>
            <a:ext cx="5619750" cy="4295775"/>
          </a:xfrm>
          <a:prstGeom prst="rect">
            <a:avLst/>
          </a:prstGeom>
          <a:noFill/>
          <a:ln w="9525">
            <a:noFill/>
          </a:ln>
        </p:spPr>
      </p:pic>
      <p:pic>
        <p:nvPicPr>
          <p:cNvPr id="142346" name="Picture 10" descr="附件6"/>
          <p:cNvPicPr>
            <a:picLocks noChangeAspect="1"/>
          </p:cNvPicPr>
          <p:nvPr/>
        </p:nvPicPr>
        <p:blipFill>
          <a:blip r:embed="rId5"/>
          <a:stretch>
            <a:fillRect/>
          </a:stretch>
        </p:blipFill>
        <p:spPr>
          <a:xfrm>
            <a:off x="3276600" y="2133600"/>
            <a:ext cx="5648325" cy="4276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3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3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3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4"/>
          <p:cNvSpPr>
            <a:spLocks noGrp="1"/>
          </p:cNvSpPr>
          <p:nvPr>
            <p:ph type="title"/>
          </p:nvPr>
        </p:nvSpPr>
        <p:spPr>
          <a:xfrm>
            <a:off x="1116013" y="620713"/>
            <a:ext cx="6445250" cy="839787"/>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9</a:t>
            </a:r>
            <a:r>
              <a:rPr lang="zh-CN" altLang="en-US" sz="4000" b="1" dirty="0">
                <a:solidFill>
                  <a:srgbClr val="FFFF00"/>
                </a:solidFill>
                <a:latin typeface="楷体_GB2312" pitchFamily="49" charset="-122"/>
                <a:ea typeface="楷体_GB2312" pitchFamily="49" charset="-122"/>
              </a:rPr>
              <a:t>、回收站</a:t>
            </a:r>
            <a:endParaRPr lang="zh-CN" altLang="en-US" sz="4000" b="1" dirty="0">
              <a:solidFill>
                <a:srgbClr val="FFFF00"/>
              </a:solidFill>
              <a:latin typeface="楷体_GB2312" pitchFamily="49" charset="-122"/>
              <a:ea typeface="楷体_GB2312" pitchFamily="49" charset="-122"/>
            </a:endParaRPr>
          </a:p>
        </p:txBody>
      </p:sp>
      <p:sp>
        <p:nvSpPr>
          <p:cNvPr id="39939" name="Text Box 5"/>
          <p:cNvSpPr txBox="1"/>
          <p:nvPr/>
        </p:nvSpPr>
        <p:spPr>
          <a:xfrm>
            <a:off x="719138" y="2060575"/>
            <a:ext cx="842486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800" b="1" dirty="0">
                <a:latin typeface="Arial" panose="020B0604020202020204" pitchFamily="34" charset="0"/>
              </a:rPr>
              <a:t>回收站中题录可以回复，避免错删误删带来的损失。</a:t>
            </a:r>
            <a:endParaRPr lang="zh-CN" altLang="en-US" sz="2800" b="1" dirty="0">
              <a:latin typeface="Arial" panose="020B0604020202020204" pitchFamily="34" charset="0"/>
            </a:endParaRPr>
          </a:p>
        </p:txBody>
      </p:sp>
      <p:pic>
        <p:nvPicPr>
          <p:cNvPr id="39940" name="Picture 7" descr="回收站"/>
          <p:cNvPicPr>
            <a:picLocks noChangeAspect="1"/>
          </p:cNvPicPr>
          <p:nvPr/>
        </p:nvPicPr>
        <p:blipFill>
          <a:blip r:embed="rId1"/>
          <a:stretch>
            <a:fillRect/>
          </a:stretch>
        </p:blipFill>
        <p:spPr>
          <a:xfrm>
            <a:off x="827088" y="2924175"/>
            <a:ext cx="7467600" cy="31051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4"/>
          <p:cNvSpPr>
            <a:spLocks noGrp="1"/>
          </p:cNvSpPr>
          <p:nvPr>
            <p:ph type="title"/>
          </p:nvPr>
        </p:nvSpPr>
        <p:spPr>
          <a:xfrm>
            <a:off x="1042988" y="765175"/>
            <a:ext cx="6430962" cy="679450"/>
          </a:xfrm>
          <a:ln/>
        </p:spPr>
        <p:txBody>
          <a:bodyPr vert="horz" wrap="square" lIns="91440" tIns="45720" rIns="91440" bIns="45720" anchor="b"/>
          <a:p>
            <a:pPr eaLnBrk="1" hangingPunct="1"/>
            <a:r>
              <a:rPr lang="en-US" altLang="zh-CN" sz="4000" b="1" dirty="0">
                <a:solidFill>
                  <a:srgbClr val="0000FF"/>
                </a:solidFill>
                <a:latin typeface="楷体_GB2312" pitchFamily="49" charset="-122"/>
                <a:ea typeface="楷体_GB2312" pitchFamily="49" charset="-122"/>
                <a:hlinkClick r:id="rId1" action="ppaction://hlinksldjump"/>
              </a:rPr>
              <a:t>10</a:t>
            </a:r>
            <a:r>
              <a:rPr lang="zh-CN" altLang="en-US" sz="4000" b="1" dirty="0">
                <a:solidFill>
                  <a:srgbClr val="0000FF"/>
                </a:solidFill>
                <a:latin typeface="楷体_GB2312" pitchFamily="49" charset="-122"/>
                <a:ea typeface="楷体_GB2312" pitchFamily="49" charset="-122"/>
                <a:hlinkClick r:id="rId1" action="ppaction://hlinksldjump"/>
              </a:rPr>
              <a:t>、数据库的拷贝</a:t>
            </a:r>
            <a:endParaRPr lang="zh-CN" altLang="en-US" sz="4000" b="1" dirty="0">
              <a:solidFill>
                <a:srgbClr val="0000FF"/>
              </a:solidFill>
              <a:latin typeface="楷体_GB2312" pitchFamily="49" charset="-122"/>
              <a:ea typeface="楷体_GB2312" pitchFamily="49" charset="-122"/>
            </a:endParaRPr>
          </a:p>
        </p:txBody>
      </p:sp>
      <p:sp>
        <p:nvSpPr>
          <p:cNvPr id="40963" name="Text Box 5"/>
          <p:cNvSpPr txBox="1"/>
          <p:nvPr/>
        </p:nvSpPr>
        <p:spPr>
          <a:xfrm>
            <a:off x="-252412" y="2133600"/>
            <a:ext cx="9396412"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000000"/>
                </a:solidFill>
                <a:latin typeface="楷体_GB2312" pitchFamily="49" charset="-122"/>
                <a:ea typeface="楷体_GB2312" pitchFamily="49" charset="-122"/>
              </a:rPr>
              <a:t>      </a:t>
            </a:r>
            <a:r>
              <a:rPr lang="zh-CN" altLang="en-US" sz="2800" b="1" dirty="0">
                <a:latin typeface="宋体" panose="02010600030101010101" pitchFamily="2" charset="-122"/>
              </a:rPr>
              <a:t>数据库可以单独拷贝出来，方便备案、与人共享或者携带，拷贝出来的数据库可以在任何装有</a:t>
            </a:r>
            <a:r>
              <a:rPr lang="en-US" altLang="zh-CN" sz="2800" b="1" dirty="0">
                <a:latin typeface="宋体" panose="02010600030101010101" pitchFamily="2" charset="-122"/>
              </a:rPr>
              <a:t>NoteExpress</a:t>
            </a:r>
            <a:r>
              <a:rPr lang="zh-CN" altLang="en-US" sz="2800" b="1" dirty="0">
                <a:latin typeface="宋体" panose="02010600030101010101" pitchFamily="2" charset="-122"/>
              </a:rPr>
              <a:t>的电脑上打开。扩展名为</a:t>
            </a:r>
            <a:r>
              <a:rPr lang="en-US" altLang="zh-CN" sz="2800" b="1" dirty="0">
                <a:latin typeface="宋体" panose="02010600030101010101" pitchFamily="2" charset="-122"/>
              </a:rPr>
              <a:t>.ned</a:t>
            </a:r>
            <a:r>
              <a:rPr lang="zh-CN" altLang="en-US" sz="2800" b="1" dirty="0">
                <a:latin typeface="宋体" panose="02010600030101010101" pitchFamily="2" charset="-122"/>
              </a:rPr>
              <a:t>的文件就是</a:t>
            </a:r>
            <a:r>
              <a:rPr lang="en-US" altLang="zh-CN" sz="2800" b="1" dirty="0">
                <a:latin typeface="宋体" panose="02010600030101010101" pitchFamily="2" charset="-122"/>
              </a:rPr>
              <a:t>NE</a:t>
            </a:r>
            <a:r>
              <a:rPr lang="zh-CN" altLang="en-US" sz="2800" b="1" dirty="0">
                <a:latin typeface="宋体" panose="02010600030101010101" pitchFamily="2" charset="-122"/>
              </a:rPr>
              <a:t>的数据库文件。</a:t>
            </a:r>
            <a:endParaRPr lang="zh-CN" altLang="en-US" sz="2800" b="1" dirty="0">
              <a:latin typeface="宋体" panose="02010600030101010101" pitchFamily="2" charset="-122"/>
            </a:endParaRPr>
          </a:p>
        </p:txBody>
      </p:sp>
      <p:pic>
        <p:nvPicPr>
          <p:cNvPr id="144392" name="Picture 8" descr="数据库拷贝"/>
          <p:cNvPicPr>
            <a:picLocks noChangeAspect="1"/>
          </p:cNvPicPr>
          <p:nvPr/>
        </p:nvPicPr>
        <p:blipFill>
          <a:blip r:embed="rId2"/>
          <a:stretch>
            <a:fillRect/>
          </a:stretch>
        </p:blipFill>
        <p:spPr>
          <a:xfrm>
            <a:off x="179388" y="2205038"/>
            <a:ext cx="8713787" cy="4464050"/>
          </a:xfrm>
          <a:prstGeom prst="rect">
            <a:avLst/>
          </a:prstGeom>
          <a:noFill/>
          <a:ln w="9525">
            <a:noFill/>
          </a:ln>
        </p:spPr>
      </p:pic>
      <p:sp>
        <p:nvSpPr>
          <p:cNvPr id="40965" name="Rectangle 10"/>
          <p:cNvSpPr/>
          <p:nvPr/>
        </p:nvSpPr>
        <p:spPr>
          <a:xfrm>
            <a:off x="2771775" y="1628775"/>
            <a:ext cx="914400" cy="914400"/>
          </a:xfrm>
          <a:prstGeom prst="rect">
            <a:avLst/>
          </a:prstGeom>
          <a:noFill/>
          <a:ln w="9525">
            <a:noFill/>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40966" name="Rectangle 11"/>
          <p:cNvSpPr/>
          <p:nvPr/>
        </p:nvSpPr>
        <p:spPr>
          <a:xfrm>
            <a:off x="2555875" y="4076700"/>
            <a:ext cx="914400" cy="914400"/>
          </a:xfrm>
          <a:prstGeom prst="rect">
            <a:avLst/>
          </a:prstGeom>
          <a:noFill/>
          <a:ln w="9525">
            <a:noFill/>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ctr" eaLnBrk="1" hangingPunct="1">
              <a:buClr>
                <a:schemeClr val="hlink"/>
              </a:buClr>
              <a:buSzPct val="95000"/>
              <a:buNone/>
            </a:pPr>
            <a:endParaRPr lang="zh-CN" altLang="zh-CN" sz="2800" dirty="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xfrm>
            <a:off x="1116013" y="692150"/>
            <a:ext cx="4213225" cy="768350"/>
          </a:xfrm>
          <a:ln/>
        </p:spPr>
        <p:txBody>
          <a:bodyPr vert="horz" wrap="square" lIns="91440" tIns="45720" rIns="91440" bIns="45720" anchor="b"/>
          <a:p>
            <a:pPr eaLnBrk="1" hangingPunct="1"/>
            <a:r>
              <a:rPr lang="zh-CN" altLang="en-US" sz="4000" b="1" dirty="0">
                <a:solidFill>
                  <a:srgbClr val="0000FF"/>
                </a:solidFill>
                <a:latin typeface="楷体_GB2312" pitchFamily="49" charset="-122"/>
                <a:ea typeface="楷体_GB2312" pitchFamily="49" charset="-122"/>
                <a:hlinkClick r:id="rId1" action="ppaction://hlinksldjump"/>
              </a:rPr>
              <a:t>三、分   析</a:t>
            </a:r>
            <a:endParaRPr lang="zh-CN" altLang="en-US" sz="4000" b="1" dirty="0">
              <a:solidFill>
                <a:srgbClr val="0000FF"/>
              </a:solidFill>
              <a:latin typeface="楷体_GB2312" pitchFamily="49" charset="-122"/>
              <a:ea typeface="楷体_GB2312" pitchFamily="49" charset="-122"/>
            </a:endParaRPr>
          </a:p>
        </p:txBody>
      </p:sp>
      <p:sp>
        <p:nvSpPr>
          <p:cNvPr id="41987" name="Text Box 4"/>
          <p:cNvSpPr txBox="1"/>
          <p:nvPr/>
        </p:nvSpPr>
        <p:spPr>
          <a:xfrm>
            <a:off x="0" y="2133600"/>
            <a:ext cx="4248150" cy="3935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solidFill>
                  <a:srgbClr val="000000"/>
                </a:solidFill>
                <a:latin typeface="宋体" panose="02010600030101010101" pitchFamily="2" charset="-122"/>
              </a:rPr>
              <a:t>      </a:t>
            </a:r>
            <a:r>
              <a:rPr lang="zh-CN" altLang="en-US" sz="2800" b="1" dirty="0">
                <a:latin typeface="宋体" panose="02010600030101010101" pitchFamily="2" charset="-122"/>
              </a:rPr>
              <a:t>通过</a:t>
            </a:r>
            <a:r>
              <a:rPr lang="en-US" altLang="zh-CN" sz="2800" b="1" dirty="0">
                <a:latin typeface="宋体" panose="02010600030101010101" pitchFamily="2" charset="-122"/>
              </a:rPr>
              <a:t>NoteExpress</a:t>
            </a:r>
            <a:r>
              <a:rPr lang="zh-CN" altLang="en-US" sz="2800" b="1" dirty="0">
                <a:latin typeface="宋体" panose="02010600030101010101" pitchFamily="2" charset="-122"/>
              </a:rPr>
              <a:t>对文献信息进行多种统计分析，使科研人员快速了解某一领域的重要专家，研究机构，研究热点等。分析结果能导出为</a:t>
            </a:r>
            <a:r>
              <a:rPr lang="en-US" altLang="zh-CN" sz="2800" b="1" dirty="0">
                <a:latin typeface="宋体" panose="02010600030101010101" pitchFamily="2" charset="-122"/>
              </a:rPr>
              <a:t>txt</a:t>
            </a:r>
            <a:r>
              <a:rPr lang="zh-CN" altLang="en-US" sz="2800" b="1" dirty="0">
                <a:latin typeface="宋体" panose="02010600030101010101" pitchFamily="2" charset="-122"/>
              </a:rPr>
              <a:t>和</a:t>
            </a:r>
            <a:r>
              <a:rPr lang="en-US" altLang="zh-CN" sz="2800" b="1" dirty="0">
                <a:latin typeface="宋体" panose="02010600030101010101" pitchFamily="2" charset="-122"/>
              </a:rPr>
              <a:t>csv</a:t>
            </a:r>
            <a:r>
              <a:rPr lang="zh-CN" altLang="en-US" sz="2800" b="1" dirty="0">
                <a:latin typeface="宋体" panose="02010600030101010101" pitchFamily="2" charset="-122"/>
              </a:rPr>
              <a:t>等多种格式，方便做出精准的报告。</a:t>
            </a:r>
            <a:r>
              <a:rPr lang="zh-CN" altLang="en-US" sz="2800" dirty="0">
                <a:latin typeface="Arial" panose="020B0604020202020204" pitchFamily="34" charset="0"/>
              </a:rPr>
              <a:t> </a:t>
            </a:r>
            <a:endParaRPr lang="zh-CN" altLang="en-US" sz="2800" dirty="0">
              <a:latin typeface="Arial" panose="020B0604020202020204" pitchFamily="34" charset="0"/>
            </a:endParaRPr>
          </a:p>
        </p:txBody>
      </p:sp>
      <p:pic>
        <p:nvPicPr>
          <p:cNvPr id="41988" name="Picture 5" descr="统计"/>
          <p:cNvPicPr>
            <a:picLocks noChangeAspect="1"/>
          </p:cNvPicPr>
          <p:nvPr/>
        </p:nvPicPr>
        <p:blipFill>
          <a:blip r:embed="rId2"/>
          <a:stretch>
            <a:fillRect/>
          </a:stretch>
        </p:blipFill>
        <p:spPr>
          <a:xfrm>
            <a:off x="4356100" y="1844675"/>
            <a:ext cx="4643438" cy="4679950"/>
          </a:xfrm>
          <a:prstGeom prst="rect">
            <a:avLst/>
          </a:prstGeom>
          <a:noFill/>
          <a:ln w="9525">
            <a:noFill/>
          </a:ln>
        </p:spPr>
      </p:pic>
      <p:sp>
        <p:nvSpPr>
          <p:cNvPr id="106502" name="Oval 6"/>
          <p:cNvSpPr/>
          <p:nvPr/>
        </p:nvSpPr>
        <p:spPr>
          <a:xfrm>
            <a:off x="4427538" y="2060575"/>
            <a:ext cx="2665412" cy="792163"/>
          </a:xfrm>
          <a:prstGeom prst="ellipse">
            <a:avLst/>
          </a:prstGeom>
          <a:noFill/>
          <a:ln w="28575" cap="flat" cmpd="sng">
            <a:solidFill>
              <a:srgbClr val="FF0000"/>
            </a:solidFill>
            <a:prstDash val="solid"/>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8" name="Rectangle 2"/>
          <p:cNvSpPr>
            <a:spLocks noGrp="1"/>
          </p:cNvSpPr>
          <p:nvPr>
            <p:ph type="title"/>
          </p:nvPr>
        </p:nvSpPr>
        <p:spPr>
          <a:xfrm>
            <a:off x="539750" y="476250"/>
            <a:ext cx="5688013" cy="1143000"/>
          </a:xfrm>
          <a:ln/>
        </p:spPr>
        <p:txBody>
          <a:bodyPr vert="horz" wrap="square" lIns="91440" tIns="45720" rIns="91440" bIns="45720" anchor="b"/>
          <a:p>
            <a:pPr eaLnBrk="1" hangingPunct="1"/>
            <a:r>
              <a:rPr lang="en-US" altLang="zh-CN" sz="4800" b="1" dirty="0">
                <a:solidFill>
                  <a:srgbClr val="000000"/>
                </a:solidFill>
                <a:latin typeface="Times New Roman" panose="02020603050405020304" pitchFamily="18" charset="0"/>
                <a:ea typeface="楷体_GB2312" pitchFamily="49" charset="-122"/>
              </a:rPr>
              <a:t>    </a:t>
            </a:r>
            <a:r>
              <a:rPr lang="en-US" altLang="zh-CN" sz="4000" b="1" dirty="0">
                <a:solidFill>
                  <a:srgbClr val="FFFF00"/>
                </a:solidFill>
                <a:latin typeface="Times New Roman" panose="02020603050405020304" pitchFamily="18" charset="0"/>
                <a:ea typeface="楷体_GB2312" pitchFamily="49" charset="-122"/>
              </a:rPr>
              <a:t>NoteExpress</a:t>
            </a:r>
            <a:r>
              <a:rPr lang="zh-CN" altLang="en-US" sz="4000" b="1" dirty="0">
                <a:solidFill>
                  <a:srgbClr val="FFFF00"/>
                </a:solidFill>
                <a:latin typeface="Times New Roman" panose="02020603050405020304" pitchFamily="18" charset="0"/>
                <a:ea typeface="楷体_GB2312" pitchFamily="49" charset="-122"/>
              </a:rPr>
              <a:t>主要</a:t>
            </a:r>
            <a:r>
              <a:rPr lang="zh-CN" altLang="en-US" sz="4000" b="1" dirty="0">
                <a:solidFill>
                  <a:srgbClr val="FFFF00"/>
                </a:solidFill>
                <a:latin typeface="楷体_GB2312" pitchFamily="49" charset="-122"/>
                <a:ea typeface="楷体_GB2312" pitchFamily="49" charset="-122"/>
              </a:rPr>
              <a:t>功能</a:t>
            </a:r>
            <a:endParaRPr lang="zh-CN" altLang="en-US" sz="4000" b="1" dirty="0">
              <a:solidFill>
                <a:srgbClr val="FFFF00"/>
              </a:solidFill>
              <a:latin typeface="楷体_GB2312" pitchFamily="49" charset="-122"/>
              <a:ea typeface="楷体_GB2312" pitchFamily="49" charset="-122"/>
            </a:endParaRPr>
          </a:p>
        </p:txBody>
      </p:sp>
      <p:grpSp>
        <p:nvGrpSpPr>
          <p:cNvPr id="1026" name="Diagram 16"/>
          <p:cNvGrpSpPr/>
          <p:nvPr/>
        </p:nvGrpSpPr>
        <p:grpSpPr>
          <a:xfrm>
            <a:off x="1116013" y="1700213"/>
            <a:ext cx="7343775" cy="5157787"/>
            <a:chOff x="1537" y="717"/>
            <a:chExt cx="2642" cy="2834"/>
          </a:xfrm>
        </p:grpSpPr>
        <p:sp>
          <p:nvSpPr>
            <p:cNvPr id="1027" name="AutoShape 15"/>
            <p:cNvSpPr>
              <a:spLocks noChangeAspect="1" noTextEdit="1"/>
            </p:cNvSpPr>
            <p:nvPr/>
          </p:nvSpPr>
          <p:spPr>
            <a:xfrm>
              <a:off x="1537" y="717"/>
              <a:ext cx="2642" cy="2834"/>
            </a:xfrm>
            <a:prstGeom prst="rect">
              <a:avLst/>
            </a:prstGeom>
            <a:noFill/>
            <a:ln w="9525">
              <a:noFill/>
            </a:ln>
          </p:spPr>
          <p:txBody>
            <a:bodyPr/>
            <a:p>
              <a:endParaRPr lang="zh-CN" altLang="en-US"/>
            </a:p>
          </p:txBody>
        </p:sp>
        <p:sp>
          <p:nvSpPr>
            <p:cNvPr id="1028" name="_s1028"/>
            <p:cNvSpPr>
              <a:spLocks noTextEdit="1"/>
            </p:cNvSpPr>
            <p:nvPr/>
          </p:nvSpPr>
          <p:spPr>
            <a:xfrm>
              <a:off x="2129" y="919"/>
              <a:ext cx="1458" cy="1458"/>
            </a:xfrm>
            <a:custGeom>
              <a:avLst/>
              <a:gdLst>
                <a:gd name="txL" fmla="*/ 3163 w 21600"/>
                <a:gd name="txT" fmla="*/ 3163 h 21600"/>
                <a:gd name="txR" fmla="*/ 18437 w 21600"/>
                <a:gd name="txB" fmla="*/ 18437 h 21600"/>
              </a:gdLst>
              <a:ahLst/>
              <a:cxnLst>
                <a:cxn ang="270">
                  <a:pos x="9110" y="132"/>
                </a:cxn>
                <a:cxn ang="270">
                  <a:pos x="7139" y="2578"/>
                </a:cxn>
                <a:cxn ang="270">
                  <a:pos x="9673" y="3688"/>
                </a:cxn>
                <a:cxn ang="270">
                  <a:pos x="12211" y="-2626"/>
                </a:cxn>
                <a:cxn ang="270">
                  <a:pos x="16216" y="2319"/>
                </a:cxn>
                <a:cxn ang="270">
                  <a:pos x="11270" y="6324"/>
                </a:cxn>
              </a:cxnLst>
              <a:rect l="txL" t="txT" r="txR" b="txB"/>
              <a:pathLst>
                <a:path w="21600" h="21600">
                  <a:moveTo>
                    <a:pt x="11552" y="3639"/>
                  </a:moveTo>
                  <a:arcTo wR="7200" hR="7200" stAng="-5040000" swAng="-1800000"/>
                  <a:lnTo>
                    <a:pt x="6407" y="933"/>
                  </a:lnTo>
                  <a:arcTo wR="10800" hR="10800" stAng="-6840000" swAng="1800000"/>
                  <a:lnTo>
                    <a:pt x="12211" y="-2626"/>
                  </a:lnTo>
                  <a:lnTo>
                    <a:pt x="16216" y="2319"/>
                  </a:lnTo>
                  <a:lnTo>
                    <a:pt x="11270" y="6324"/>
                  </a:lnTo>
                  <a:lnTo>
                    <a:pt x="11552" y="3639"/>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029" name="_s1029"/>
            <p:cNvSpPr>
              <a:spLocks noTextEdit="1"/>
            </p:cNvSpPr>
            <p:nvPr/>
          </p:nvSpPr>
          <p:spPr>
            <a:xfrm rot="4320000">
              <a:off x="2591" y="1255"/>
              <a:ext cx="1458" cy="1458"/>
            </a:xfrm>
            <a:custGeom>
              <a:avLst/>
              <a:gdLst>
                <a:gd name="txL" fmla="*/ 3163 w 21600"/>
                <a:gd name="txT" fmla="*/ 3163 h 21600"/>
                <a:gd name="txR" fmla="*/ 18437 w 21600"/>
                <a:gd name="txB" fmla="*/ 18437 h 21600"/>
              </a:gdLst>
              <a:ahLst/>
              <a:cxnLst>
                <a:cxn ang="270">
                  <a:pos x="9110" y="132"/>
                </a:cxn>
                <a:cxn ang="270">
                  <a:pos x="7139" y="2578"/>
                </a:cxn>
                <a:cxn ang="270">
                  <a:pos x="9673" y="3688"/>
                </a:cxn>
                <a:cxn ang="270">
                  <a:pos x="12211" y="-2626"/>
                </a:cxn>
                <a:cxn ang="270">
                  <a:pos x="16216" y="2319"/>
                </a:cxn>
                <a:cxn ang="270">
                  <a:pos x="11270" y="6324"/>
                </a:cxn>
              </a:cxnLst>
              <a:rect l="txL" t="txT" r="txR" b="txB"/>
              <a:pathLst>
                <a:path w="21600" h="21600">
                  <a:moveTo>
                    <a:pt x="11552" y="3639"/>
                  </a:moveTo>
                  <a:arcTo wR="7200" hR="7200" stAng="-5040000" swAng="-1800000"/>
                  <a:lnTo>
                    <a:pt x="6407" y="933"/>
                  </a:lnTo>
                  <a:arcTo wR="10800" hR="10800" stAng="-6840000" swAng="1800000"/>
                  <a:lnTo>
                    <a:pt x="12211" y="-2626"/>
                  </a:lnTo>
                  <a:lnTo>
                    <a:pt x="16216" y="2319"/>
                  </a:lnTo>
                  <a:lnTo>
                    <a:pt x="11270" y="6324"/>
                  </a:lnTo>
                  <a:lnTo>
                    <a:pt x="11552" y="3639"/>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030" name="_s1030"/>
            <p:cNvSpPr>
              <a:spLocks noTextEdit="1"/>
            </p:cNvSpPr>
            <p:nvPr/>
          </p:nvSpPr>
          <p:spPr>
            <a:xfrm rot="8640000">
              <a:off x="2414" y="1798"/>
              <a:ext cx="1458" cy="1458"/>
            </a:xfrm>
            <a:custGeom>
              <a:avLst/>
              <a:gdLst>
                <a:gd name="txL" fmla="*/ 3163 w 21600"/>
                <a:gd name="txT" fmla="*/ 3163 h 21600"/>
                <a:gd name="txR" fmla="*/ 18437 w 21600"/>
                <a:gd name="txB" fmla="*/ 18437 h 21600"/>
              </a:gdLst>
              <a:ahLst/>
              <a:cxnLst>
                <a:cxn ang="270">
                  <a:pos x="9110" y="132"/>
                </a:cxn>
                <a:cxn ang="270">
                  <a:pos x="7139" y="2578"/>
                </a:cxn>
                <a:cxn ang="270">
                  <a:pos x="9673" y="3688"/>
                </a:cxn>
                <a:cxn ang="270">
                  <a:pos x="12211" y="-2626"/>
                </a:cxn>
                <a:cxn ang="270">
                  <a:pos x="16216" y="2319"/>
                </a:cxn>
                <a:cxn ang="270">
                  <a:pos x="11270" y="6324"/>
                </a:cxn>
              </a:cxnLst>
              <a:rect l="txL" t="txT" r="txR" b="txB"/>
              <a:pathLst>
                <a:path w="21600" h="21600">
                  <a:moveTo>
                    <a:pt x="11552" y="3639"/>
                  </a:moveTo>
                  <a:arcTo wR="7200" hR="7200" stAng="-5040000" swAng="-1800000"/>
                  <a:lnTo>
                    <a:pt x="6407" y="933"/>
                  </a:lnTo>
                  <a:arcTo wR="10800" hR="10800" stAng="-6840000" swAng="1800000"/>
                  <a:lnTo>
                    <a:pt x="12211" y="-2626"/>
                  </a:lnTo>
                  <a:lnTo>
                    <a:pt x="16216" y="2319"/>
                  </a:lnTo>
                  <a:lnTo>
                    <a:pt x="11270" y="6324"/>
                  </a:lnTo>
                  <a:lnTo>
                    <a:pt x="11552" y="3639"/>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031" name="_s1031"/>
            <p:cNvSpPr>
              <a:spLocks noTextEdit="1"/>
            </p:cNvSpPr>
            <p:nvPr/>
          </p:nvSpPr>
          <p:spPr>
            <a:xfrm rot="12960000">
              <a:off x="1843" y="1797"/>
              <a:ext cx="1458" cy="1458"/>
            </a:xfrm>
            <a:custGeom>
              <a:avLst/>
              <a:gdLst>
                <a:gd name="txL" fmla="*/ 3163 w 21600"/>
                <a:gd name="txT" fmla="*/ 3163 h 21600"/>
                <a:gd name="txR" fmla="*/ 18437 w 21600"/>
                <a:gd name="txB" fmla="*/ 18437 h 21600"/>
              </a:gdLst>
              <a:ahLst/>
              <a:cxnLst>
                <a:cxn ang="270">
                  <a:pos x="9110" y="132"/>
                </a:cxn>
                <a:cxn ang="270">
                  <a:pos x="7139" y="2578"/>
                </a:cxn>
                <a:cxn ang="270">
                  <a:pos x="9673" y="3688"/>
                </a:cxn>
                <a:cxn ang="270">
                  <a:pos x="12211" y="-2626"/>
                </a:cxn>
                <a:cxn ang="270">
                  <a:pos x="16216" y="2319"/>
                </a:cxn>
                <a:cxn ang="270">
                  <a:pos x="11270" y="6324"/>
                </a:cxn>
              </a:cxnLst>
              <a:rect l="txL" t="txT" r="txR" b="txB"/>
              <a:pathLst>
                <a:path w="21600" h="21600">
                  <a:moveTo>
                    <a:pt x="11552" y="3639"/>
                  </a:moveTo>
                  <a:arcTo wR="7200" hR="7200" stAng="-5040000" swAng="-1800000"/>
                  <a:lnTo>
                    <a:pt x="6407" y="933"/>
                  </a:lnTo>
                  <a:arcTo wR="10800" hR="10800" stAng="-6840000" swAng="1800000"/>
                  <a:lnTo>
                    <a:pt x="12211" y="-2626"/>
                  </a:lnTo>
                  <a:lnTo>
                    <a:pt x="16216" y="2319"/>
                  </a:lnTo>
                  <a:lnTo>
                    <a:pt x="11270" y="6324"/>
                  </a:lnTo>
                  <a:lnTo>
                    <a:pt x="11552" y="3639"/>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032" name="_s1032"/>
            <p:cNvSpPr>
              <a:spLocks noTextEdit="1"/>
            </p:cNvSpPr>
            <p:nvPr/>
          </p:nvSpPr>
          <p:spPr>
            <a:xfrm rot="17280000">
              <a:off x="1668" y="1254"/>
              <a:ext cx="1458" cy="1458"/>
            </a:xfrm>
            <a:custGeom>
              <a:avLst/>
              <a:gdLst>
                <a:gd name="txL" fmla="*/ 3163 w 21600"/>
                <a:gd name="txT" fmla="*/ 3163 h 21600"/>
                <a:gd name="txR" fmla="*/ 18437 w 21600"/>
                <a:gd name="txB" fmla="*/ 18437 h 21600"/>
              </a:gdLst>
              <a:ahLst/>
              <a:cxnLst>
                <a:cxn ang="270">
                  <a:pos x="9110" y="132"/>
                </a:cxn>
                <a:cxn ang="270">
                  <a:pos x="7139" y="2578"/>
                </a:cxn>
                <a:cxn ang="270">
                  <a:pos x="9673" y="3688"/>
                </a:cxn>
                <a:cxn ang="270">
                  <a:pos x="12211" y="-2626"/>
                </a:cxn>
                <a:cxn ang="270">
                  <a:pos x="16216" y="2319"/>
                </a:cxn>
                <a:cxn ang="270">
                  <a:pos x="11270" y="6324"/>
                </a:cxn>
              </a:cxnLst>
              <a:rect l="txL" t="txT" r="txR" b="txB"/>
              <a:pathLst>
                <a:path w="21600" h="21600">
                  <a:moveTo>
                    <a:pt x="11552" y="3639"/>
                  </a:moveTo>
                  <a:arcTo wR="7200" hR="7200" stAng="-5040000" swAng="-1800000"/>
                  <a:lnTo>
                    <a:pt x="6407" y="933"/>
                  </a:lnTo>
                  <a:arcTo wR="10800" hR="10800" stAng="-6840000" swAng="1800000"/>
                  <a:lnTo>
                    <a:pt x="12211" y="-2626"/>
                  </a:lnTo>
                  <a:lnTo>
                    <a:pt x="16216" y="2319"/>
                  </a:lnTo>
                  <a:lnTo>
                    <a:pt x="11270" y="6324"/>
                  </a:lnTo>
                  <a:lnTo>
                    <a:pt x="11552" y="3639"/>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033" name="_s1033"/>
            <p:cNvSpPr/>
            <p:nvPr/>
          </p:nvSpPr>
          <p:spPr>
            <a:xfrm>
              <a:off x="3232" y="981"/>
              <a:ext cx="536" cy="536"/>
            </a:xfrm>
            <a:prstGeom prst="rect">
              <a:avLst/>
            </a:prstGeom>
            <a:noFill/>
            <a:ln w="9525">
              <a:noFill/>
            </a:ln>
          </p:spPr>
          <p:txBody>
            <a:bodyPr wrap="none" lIns="0" tIns="0" rIns="0" bIns="0" anchor="ctr"/>
            <a:p>
              <a:pPr>
                <a:spcBef>
                  <a:spcPct val="0"/>
                </a:spcBef>
                <a:buClrTx/>
                <a:buSzPct val="100000"/>
              </a:pPr>
              <a:r>
                <a:rPr lang="zh-CN" altLang="en-US" sz="3700" dirty="0">
                  <a:latin typeface="Arial" panose="020B0604020202020204" pitchFamily="34" charset="0"/>
                  <a:hlinkClick r:id="rId1" action="ppaction://hlinksldjump"/>
                </a:rPr>
                <a:t>管理</a:t>
              </a:r>
              <a:endParaRPr lang="zh-CN" altLang="en-US" sz="3700" dirty="0">
                <a:latin typeface="Arial" panose="020B0604020202020204" pitchFamily="34" charset="0"/>
              </a:endParaRPr>
            </a:p>
          </p:txBody>
        </p:sp>
        <p:sp>
          <p:nvSpPr>
            <p:cNvPr id="1034" name="_s1034"/>
            <p:cNvSpPr/>
            <p:nvPr/>
          </p:nvSpPr>
          <p:spPr>
            <a:xfrm>
              <a:off x="3630" y="2203"/>
              <a:ext cx="536" cy="536"/>
            </a:xfrm>
            <a:prstGeom prst="rect">
              <a:avLst/>
            </a:prstGeom>
            <a:noFill/>
            <a:ln w="9525">
              <a:noFill/>
            </a:ln>
          </p:spPr>
          <p:txBody>
            <a:bodyPr wrap="none" lIns="0" tIns="0" rIns="0" bIns="0" anchor="ctr"/>
            <a:p>
              <a:pPr>
                <a:spcBef>
                  <a:spcPct val="0"/>
                </a:spcBef>
                <a:buClrTx/>
                <a:buSzPct val="100000"/>
              </a:pPr>
              <a:r>
                <a:rPr lang="zh-CN" altLang="en-US" sz="3700" dirty="0">
                  <a:latin typeface="Arial" panose="020B0604020202020204" pitchFamily="34" charset="0"/>
                  <a:hlinkClick r:id="rId2" action="ppaction://hlinksldjump"/>
                </a:rPr>
                <a:t>分析</a:t>
              </a:r>
              <a:endParaRPr lang="zh-CN" altLang="en-US" sz="3700" dirty="0">
                <a:latin typeface="Arial" panose="020B0604020202020204" pitchFamily="34" charset="0"/>
              </a:endParaRPr>
            </a:p>
          </p:txBody>
        </p:sp>
        <p:sp>
          <p:nvSpPr>
            <p:cNvPr id="1035" name="_s1035"/>
            <p:cNvSpPr/>
            <p:nvPr/>
          </p:nvSpPr>
          <p:spPr>
            <a:xfrm>
              <a:off x="1948" y="981"/>
              <a:ext cx="536" cy="536"/>
            </a:xfrm>
            <a:prstGeom prst="rect">
              <a:avLst/>
            </a:prstGeom>
            <a:noFill/>
            <a:ln w="9525">
              <a:noFill/>
            </a:ln>
          </p:spPr>
          <p:txBody>
            <a:bodyPr wrap="none" lIns="0" tIns="0" rIns="0" bIns="0" anchor="ctr"/>
            <a:p>
              <a:pPr>
                <a:spcBef>
                  <a:spcPct val="0"/>
                </a:spcBef>
                <a:buClrTx/>
                <a:buSzPct val="100000"/>
              </a:pPr>
              <a:r>
                <a:rPr lang="zh-CN" altLang="en-US" sz="3700" dirty="0">
                  <a:latin typeface="Arial" panose="020B0604020202020204" pitchFamily="34" charset="0"/>
                  <a:hlinkClick r:id="rId3" action="ppaction://hlinksldjump"/>
                </a:rPr>
                <a:t>检索</a:t>
              </a:r>
              <a:endParaRPr lang="zh-CN" altLang="en-US" sz="3700" dirty="0">
                <a:latin typeface="Arial" panose="020B0604020202020204" pitchFamily="34" charset="0"/>
              </a:endParaRPr>
            </a:p>
          </p:txBody>
        </p:sp>
        <p:sp>
          <p:nvSpPr>
            <p:cNvPr id="1036" name="_s1036"/>
            <p:cNvSpPr/>
            <p:nvPr/>
          </p:nvSpPr>
          <p:spPr>
            <a:xfrm>
              <a:off x="2590" y="2959"/>
              <a:ext cx="536" cy="536"/>
            </a:xfrm>
            <a:prstGeom prst="rect">
              <a:avLst/>
            </a:prstGeom>
            <a:noFill/>
            <a:ln w="9525">
              <a:noFill/>
            </a:ln>
          </p:spPr>
          <p:txBody>
            <a:bodyPr wrap="none" lIns="0" tIns="0" rIns="0" bIns="0" anchor="ctr"/>
            <a:p>
              <a:pPr>
                <a:spcBef>
                  <a:spcPct val="0"/>
                </a:spcBef>
                <a:buClrTx/>
                <a:buSzPct val="100000"/>
              </a:pPr>
              <a:r>
                <a:rPr lang="zh-CN" altLang="en-US" sz="3700" dirty="0">
                  <a:latin typeface="Arial" panose="020B0604020202020204" pitchFamily="34" charset="0"/>
                  <a:hlinkClick r:id="rId4" action="ppaction://hlinksldjump"/>
                </a:rPr>
                <a:t>发现</a:t>
              </a:r>
              <a:endParaRPr lang="zh-CN" altLang="en-US" sz="3700" dirty="0">
                <a:latin typeface="Arial" panose="020B0604020202020204" pitchFamily="34" charset="0"/>
              </a:endParaRPr>
            </a:p>
          </p:txBody>
        </p:sp>
        <p:sp>
          <p:nvSpPr>
            <p:cNvPr id="1037" name="_s1037"/>
            <p:cNvSpPr/>
            <p:nvPr/>
          </p:nvSpPr>
          <p:spPr>
            <a:xfrm>
              <a:off x="1550" y="2203"/>
              <a:ext cx="536" cy="536"/>
            </a:xfrm>
            <a:prstGeom prst="rect">
              <a:avLst/>
            </a:prstGeom>
            <a:noFill/>
            <a:ln w="9525">
              <a:noFill/>
            </a:ln>
          </p:spPr>
          <p:txBody>
            <a:bodyPr wrap="none" lIns="0" tIns="0" rIns="0" bIns="0" anchor="ctr"/>
            <a:p>
              <a:pPr>
                <a:spcBef>
                  <a:spcPct val="0"/>
                </a:spcBef>
                <a:buClrTx/>
                <a:buSzPct val="100000"/>
              </a:pPr>
              <a:r>
                <a:rPr lang="zh-CN" altLang="en-US" sz="3700" dirty="0">
                  <a:latin typeface="Arial" panose="020B0604020202020204" pitchFamily="34" charset="0"/>
                  <a:hlinkClick r:id="rId5" action="ppaction://hlinksldjump"/>
                </a:rPr>
                <a:t>写作</a:t>
              </a:r>
              <a:endParaRPr lang="zh-CN" altLang="en-US" sz="3700" dirty="0">
                <a:latin typeface="Arial" panose="020B0604020202020204"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4"/>
          <p:cNvSpPr>
            <a:spLocks noGrp="1"/>
          </p:cNvSpPr>
          <p:nvPr>
            <p:ph type="title"/>
          </p:nvPr>
        </p:nvSpPr>
        <p:spPr>
          <a:xfrm>
            <a:off x="1222375" y="862013"/>
            <a:ext cx="4933950" cy="695325"/>
          </a:xfrm>
          <a:ln/>
        </p:spPr>
        <p:txBody>
          <a:bodyPr vert="horz" wrap="square" lIns="91440" tIns="45720" rIns="91440" bIns="45720" anchor="b"/>
          <a:p>
            <a:pPr eaLnBrk="1" hangingPunct="1"/>
            <a:r>
              <a:rPr lang="zh-CN" altLang="en-US" sz="4000" b="1" dirty="0">
                <a:solidFill>
                  <a:srgbClr val="FFFF00"/>
                </a:solidFill>
                <a:latin typeface="楷体_GB2312" pitchFamily="49" charset="-122"/>
                <a:ea typeface="楷体_GB2312" pitchFamily="49" charset="-122"/>
              </a:rPr>
              <a:t>四、发  现</a:t>
            </a:r>
            <a:endParaRPr lang="zh-CN" altLang="en-US" sz="4000" b="1" dirty="0">
              <a:solidFill>
                <a:srgbClr val="FFFF00"/>
              </a:solidFill>
              <a:latin typeface="楷体_GB2312" pitchFamily="49" charset="-122"/>
              <a:ea typeface="楷体_GB2312" pitchFamily="49" charset="-122"/>
            </a:endParaRPr>
          </a:p>
        </p:txBody>
      </p:sp>
      <p:sp>
        <p:nvSpPr>
          <p:cNvPr id="43011" name="Text Box 5"/>
          <p:cNvSpPr txBox="1"/>
          <p:nvPr/>
        </p:nvSpPr>
        <p:spPr>
          <a:xfrm>
            <a:off x="1116013" y="3357563"/>
            <a:ext cx="54721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自动推送符合条件的文献 </a:t>
            </a:r>
            <a:endParaRPr lang="zh-CN" altLang="en-US" sz="2800" b="1" dirty="0">
              <a:latin typeface="Arial" panose="020B0604020202020204" pitchFamily="34" charset="0"/>
            </a:endParaRPr>
          </a:p>
        </p:txBody>
      </p:sp>
      <p:sp>
        <p:nvSpPr>
          <p:cNvPr id="43012" name="Text Box 6"/>
          <p:cNvSpPr txBox="1"/>
          <p:nvPr/>
        </p:nvSpPr>
        <p:spPr>
          <a:xfrm>
            <a:off x="1116013" y="2565400"/>
            <a:ext cx="62642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综述”阅读方式，提高阅读效率 </a:t>
            </a:r>
            <a:endParaRPr lang="zh-CN" altLang="en-US" sz="2800" b="1" dirty="0">
              <a:latin typeface="Arial" panose="020B0604020202020204" pitchFamily="34" charset="0"/>
            </a:endParaRPr>
          </a:p>
        </p:txBody>
      </p:sp>
      <p:sp>
        <p:nvSpPr>
          <p:cNvPr id="43013" name="Text Box 7"/>
          <p:cNvSpPr txBox="1"/>
          <p:nvPr/>
        </p:nvSpPr>
        <p:spPr>
          <a:xfrm>
            <a:off x="1116013" y="4076700"/>
            <a:ext cx="77057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b="1" dirty="0">
                <a:latin typeface="Arial" panose="020B0604020202020204" pitchFamily="34" charset="0"/>
              </a:rPr>
              <a:t>☆</a:t>
            </a:r>
            <a:r>
              <a:rPr lang="zh-CN" altLang="en-US" sz="2800" b="1" dirty="0">
                <a:latin typeface="Arial" panose="020B0604020202020204" pitchFamily="34" charset="0"/>
              </a:rPr>
              <a:t>笔记功能 ，记录阅读文献时的思想火花</a:t>
            </a:r>
            <a:r>
              <a:rPr lang="zh-CN" altLang="en-US" sz="2800" b="1" dirty="0">
                <a:solidFill>
                  <a:srgbClr val="000000"/>
                </a:solidFill>
                <a:latin typeface="Arial" panose="020B0604020202020204" pitchFamily="34" charset="0"/>
              </a:rPr>
              <a:t> </a:t>
            </a:r>
            <a:endParaRPr lang="zh-CN" altLang="en-US" sz="2800" b="1" dirty="0">
              <a:solidFill>
                <a:srgbClr val="000000"/>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a:xfrm>
            <a:off x="1116013" y="549275"/>
            <a:ext cx="6013450" cy="984250"/>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1</a:t>
            </a:r>
            <a:r>
              <a:rPr lang="zh-CN" altLang="en-US" sz="4000" b="1" dirty="0">
                <a:solidFill>
                  <a:srgbClr val="FFFF00"/>
                </a:solidFill>
                <a:latin typeface="楷体_GB2312" pitchFamily="49" charset="-122"/>
                <a:ea typeface="楷体_GB2312" pitchFamily="49" charset="-122"/>
              </a:rPr>
              <a:t>、</a:t>
            </a:r>
            <a:r>
              <a:rPr lang="zh-CN" altLang="en-US" sz="4000" b="1" dirty="0">
                <a:solidFill>
                  <a:srgbClr val="FFFF00"/>
                </a:solidFill>
                <a:latin typeface="Arial" panose="020B0604020202020204" pitchFamily="34" charset="0"/>
                <a:ea typeface="楷体_GB2312" pitchFamily="49" charset="-122"/>
              </a:rPr>
              <a:t>“</a:t>
            </a:r>
            <a:r>
              <a:rPr lang="zh-CN" altLang="en-US" sz="4000" b="1" dirty="0">
                <a:solidFill>
                  <a:srgbClr val="FFFF00"/>
                </a:solidFill>
                <a:latin typeface="楷体_GB2312" pitchFamily="49" charset="-122"/>
                <a:ea typeface="楷体_GB2312" pitchFamily="49" charset="-122"/>
              </a:rPr>
              <a:t>综述</a:t>
            </a:r>
            <a:r>
              <a:rPr lang="zh-CN" altLang="en-US" sz="4000" b="1" dirty="0">
                <a:solidFill>
                  <a:srgbClr val="FFFF00"/>
                </a:solidFill>
                <a:latin typeface="Arial" panose="020B0604020202020204" pitchFamily="34" charset="0"/>
                <a:ea typeface="楷体_GB2312" pitchFamily="49" charset="-122"/>
              </a:rPr>
              <a:t>”</a:t>
            </a:r>
            <a:r>
              <a:rPr lang="zh-CN" altLang="en-US" sz="4000" b="1" dirty="0">
                <a:solidFill>
                  <a:srgbClr val="FFFF00"/>
                </a:solidFill>
                <a:latin typeface="楷体_GB2312" pitchFamily="49" charset="-122"/>
                <a:ea typeface="楷体_GB2312" pitchFamily="49" charset="-122"/>
              </a:rPr>
              <a:t>阅读方式</a:t>
            </a:r>
            <a:endParaRPr lang="zh-CN" altLang="en-US" sz="4000" b="1" dirty="0">
              <a:solidFill>
                <a:srgbClr val="FFFF00"/>
              </a:solidFill>
              <a:latin typeface="楷体_GB2312" pitchFamily="49" charset="-122"/>
              <a:ea typeface="楷体_GB2312" pitchFamily="49" charset="-122"/>
            </a:endParaRPr>
          </a:p>
        </p:txBody>
      </p:sp>
      <p:sp>
        <p:nvSpPr>
          <p:cNvPr id="44035" name="Text Box 5"/>
          <p:cNvSpPr txBox="1"/>
          <p:nvPr/>
        </p:nvSpPr>
        <p:spPr>
          <a:xfrm>
            <a:off x="179388" y="2060575"/>
            <a:ext cx="8964612"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latin typeface="Arial" panose="020B0604020202020204" pitchFamily="34" charset="0"/>
              </a:rPr>
              <a:t>          </a:t>
            </a:r>
            <a:r>
              <a:rPr lang="zh-CN" altLang="en-US" sz="2800" dirty="0">
                <a:latin typeface="Arial" panose="020B0604020202020204" pitchFamily="34" charset="0"/>
              </a:rPr>
              <a:t>该阅读方式提供题录作者，标题，来源，摘要字段内容，大大提高阅读效率</a:t>
            </a:r>
            <a:endParaRPr lang="zh-CN" altLang="en-US" sz="2800" dirty="0">
              <a:latin typeface="Arial" panose="020B0604020202020204" pitchFamily="34" charset="0"/>
            </a:endParaRPr>
          </a:p>
        </p:txBody>
      </p:sp>
      <p:pic>
        <p:nvPicPr>
          <p:cNvPr id="44036" name="Picture 6" descr="综述"/>
          <p:cNvPicPr>
            <a:picLocks noChangeAspect="1"/>
          </p:cNvPicPr>
          <p:nvPr/>
        </p:nvPicPr>
        <p:blipFill>
          <a:blip r:embed="rId1"/>
          <a:stretch>
            <a:fillRect/>
          </a:stretch>
        </p:blipFill>
        <p:spPr>
          <a:xfrm>
            <a:off x="468313" y="3284538"/>
            <a:ext cx="8362950" cy="3305175"/>
          </a:xfrm>
          <a:prstGeom prst="rect">
            <a:avLst/>
          </a:prstGeom>
          <a:noFill/>
          <a:ln w="9525">
            <a:noFill/>
          </a:ln>
        </p:spPr>
      </p:pic>
      <p:sp>
        <p:nvSpPr>
          <p:cNvPr id="148487" name="Oval 7"/>
          <p:cNvSpPr/>
          <p:nvPr/>
        </p:nvSpPr>
        <p:spPr>
          <a:xfrm>
            <a:off x="468313" y="3429000"/>
            <a:ext cx="431800" cy="936625"/>
          </a:xfrm>
          <a:prstGeom prst="ellipse">
            <a:avLst/>
          </a:prstGeom>
          <a:noFill/>
          <a:ln w="28575" cap="flat" cmpd="sng">
            <a:solidFill>
              <a:srgbClr val="FF0000"/>
            </a:solidFill>
            <a:prstDash val="solid"/>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4"/>
          <p:cNvSpPr>
            <a:spLocks noGrp="1"/>
          </p:cNvSpPr>
          <p:nvPr>
            <p:ph type="title"/>
          </p:nvPr>
        </p:nvSpPr>
        <p:spPr>
          <a:xfrm>
            <a:off x="1116013" y="549275"/>
            <a:ext cx="6911975" cy="954088"/>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2</a:t>
            </a:r>
            <a:r>
              <a:rPr lang="zh-CN" altLang="en-US" sz="4000" b="1" dirty="0">
                <a:solidFill>
                  <a:srgbClr val="FFFF00"/>
                </a:solidFill>
                <a:latin typeface="楷体_GB2312" pitchFamily="49" charset="-122"/>
                <a:ea typeface="楷体_GB2312" pitchFamily="49" charset="-122"/>
              </a:rPr>
              <a:t>、自动推送符合条件的文献</a:t>
            </a:r>
            <a:endParaRPr lang="zh-CN" altLang="en-US" sz="4000" b="1" dirty="0">
              <a:solidFill>
                <a:srgbClr val="FFFF00"/>
              </a:solidFill>
              <a:latin typeface="楷体_GB2312" pitchFamily="49" charset="-122"/>
              <a:ea typeface="楷体_GB2312" pitchFamily="49" charset="-122"/>
            </a:endParaRPr>
          </a:p>
        </p:txBody>
      </p:sp>
      <p:sp>
        <p:nvSpPr>
          <p:cNvPr id="45059" name="Text Box 5"/>
          <p:cNvSpPr txBox="1"/>
          <p:nvPr/>
        </p:nvSpPr>
        <p:spPr>
          <a:xfrm>
            <a:off x="0" y="1916113"/>
            <a:ext cx="8640763"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latin typeface="Arial" panose="020B0604020202020204" pitchFamily="34" charset="0"/>
              </a:rPr>
              <a:t>         </a:t>
            </a:r>
            <a:r>
              <a:rPr lang="zh-CN" altLang="en-US" sz="2800" b="1" dirty="0">
                <a:latin typeface="宋体" panose="02010600030101010101" pitchFamily="2" charset="-122"/>
              </a:rPr>
              <a:t>检索条件可以长期保存，并随时自动推送符合条件的文献，对于跟踪某一专业的研究动态提供了极大方便 </a:t>
            </a:r>
            <a:endParaRPr lang="zh-CN" altLang="en-US" sz="2800" b="1" dirty="0">
              <a:latin typeface="宋体" panose="02010600030101010101" pitchFamily="2" charset="-122"/>
            </a:endParaRPr>
          </a:p>
        </p:txBody>
      </p:sp>
      <p:pic>
        <p:nvPicPr>
          <p:cNvPr id="45060" name="Picture 6" descr="历史条件保存"/>
          <p:cNvPicPr>
            <a:picLocks noChangeAspect="1"/>
          </p:cNvPicPr>
          <p:nvPr/>
        </p:nvPicPr>
        <p:blipFill>
          <a:blip r:embed="rId1"/>
          <a:stretch>
            <a:fillRect/>
          </a:stretch>
        </p:blipFill>
        <p:spPr>
          <a:xfrm>
            <a:off x="0" y="3213100"/>
            <a:ext cx="9324975" cy="3900488"/>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3"/>
          <p:cNvSpPr>
            <a:spLocks noGrp="1"/>
          </p:cNvSpPr>
          <p:nvPr>
            <p:ph idx="1"/>
          </p:nvPr>
        </p:nvSpPr>
        <p:spPr>
          <a:xfrm>
            <a:off x="0" y="1773238"/>
            <a:ext cx="8842375" cy="1181100"/>
          </a:xfrm>
          <a:ln/>
        </p:spPr>
        <p:txBody>
          <a:bodyPr vert="horz" wrap="square" lIns="91440" tIns="45720" rIns="91440" bIns="45720" anchor="t"/>
          <a:p>
            <a:pPr eaLnBrk="1" hangingPunct="1">
              <a:buNone/>
            </a:pPr>
            <a:r>
              <a:rPr lang="en-US" altLang="zh-CN" dirty="0">
                <a:solidFill>
                  <a:srgbClr val="000000"/>
                </a:solidFill>
              </a:rPr>
              <a:t>        </a:t>
            </a:r>
            <a:r>
              <a:rPr lang="zh-CN" altLang="en-US" sz="2800" b="1" dirty="0"/>
              <a:t>强大的笔记功能，能够记录阅读文献时的思想火花，支持文本，图片，表格文件。</a:t>
            </a:r>
            <a:endParaRPr lang="zh-CN" altLang="en-US" sz="2800" b="1" dirty="0"/>
          </a:p>
        </p:txBody>
      </p:sp>
      <p:pic>
        <p:nvPicPr>
          <p:cNvPr id="150538" name="Picture 10" descr="笔1"/>
          <p:cNvPicPr>
            <a:picLocks noChangeAspect="1"/>
          </p:cNvPicPr>
          <p:nvPr/>
        </p:nvPicPr>
        <p:blipFill>
          <a:blip r:embed="rId1"/>
          <a:stretch>
            <a:fillRect/>
          </a:stretch>
        </p:blipFill>
        <p:spPr>
          <a:xfrm>
            <a:off x="0" y="1916113"/>
            <a:ext cx="5688013" cy="3170237"/>
          </a:xfrm>
          <a:prstGeom prst="rect">
            <a:avLst/>
          </a:prstGeom>
          <a:noFill/>
          <a:ln w="9525">
            <a:noFill/>
          </a:ln>
        </p:spPr>
      </p:pic>
      <p:sp>
        <p:nvSpPr>
          <p:cNvPr id="46084" name="Rectangle 2"/>
          <p:cNvSpPr>
            <a:spLocks noGrp="1"/>
          </p:cNvSpPr>
          <p:nvPr>
            <p:ph type="title"/>
          </p:nvPr>
        </p:nvSpPr>
        <p:spPr>
          <a:xfrm>
            <a:off x="1150938" y="620713"/>
            <a:ext cx="4357687" cy="839787"/>
          </a:xfrm>
          <a:ln/>
        </p:spPr>
        <p:txBody>
          <a:bodyPr vert="horz" wrap="square" lIns="91440" tIns="45720" rIns="91440" bIns="45720" anchor="b"/>
          <a:p>
            <a:pPr eaLnBrk="1" hangingPunct="1"/>
            <a:r>
              <a:rPr lang="en-US" altLang="zh-CN" sz="4000" b="1" dirty="0">
                <a:solidFill>
                  <a:srgbClr val="0000FF"/>
                </a:solidFill>
                <a:latin typeface="楷体_GB2312" pitchFamily="49" charset="-122"/>
                <a:ea typeface="楷体_GB2312" pitchFamily="49" charset="-122"/>
                <a:hlinkClick r:id="rId2" action="ppaction://hlinksldjump"/>
              </a:rPr>
              <a:t>3</a:t>
            </a:r>
            <a:r>
              <a:rPr lang="zh-CN" altLang="en-US" sz="4000" b="1" dirty="0">
                <a:solidFill>
                  <a:srgbClr val="0000FF"/>
                </a:solidFill>
                <a:latin typeface="楷体_GB2312" pitchFamily="49" charset="-122"/>
                <a:ea typeface="楷体_GB2312" pitchFamily="49" charset="-122"/>
                <a:hlinkClick r:id="rId2" action="ppaction://hlinksldjump"/>
              </a:rPr>
              <a:t>、笔  记</a:t>
            </a:r>
            <a:endParaRPr lang="zh-CN" altLang="en-US" sz="4000" b="1" dirty="0">
              <a:solidFill>
                <a:srgbClr val="0000FF"/>
              </a:solidFill>
              <a:latin typeface="楷体_GB2312" pitchFamily="49" charset="-122"/>
              <a:ea typeface="楷体_GB2312" pitchFamily="49" charset="-122"/>
            </a:endParaRPr>
          </a:p>
        </p:txBody>
      </p:sp>
      <p:sp>
        <p:nvSpPr>
          <p:cNvPr id="150534" name="AutoShape 6"/>
          <p:cNvSpPr/>
          <p:nvPr/>
        </p:nvSpPr>
        <p:spPr>
          <a:xfrm rot="-2805743">
            <a:off x="2195513" y="2276475"/>
            <a:ext cx="2087562" cy="215900"/>
          </a:xfrm>
          <a:prstGeom prst="leftArrow">
            <a:avLst>
              <a:gd name="adj1" fmla="val 50000"/>
              <a:gd name="adj2" fmla="val 241727"/>
            </a:avLst>
          </a:prstGeom>
          <a:solidFill>
            <a:srgbClr val="FF00FF"/>
          </a:solid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150535" name="Text Box 7"/>
          <p:cNvSpPr txBox="1"/>
          <p:nvPr/>
        </p:nvSpPr>
        <p:spPr>
          <a:xfrm>
            <a:off x="3924300" y="1268413"/>
            <a:ext cx="446405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000" b="1" dirty="0">
                <a:solidFill>
                  <a:srgbClr val="FF00FF"/>
                </a:solidFill>
                <a:latin typeface="Times New Roman" panose="02020603050405020304" pitchFamily="18" charset="0"/>
              </a:rPr>
              <a:t>在需添加笔记的题录处点击鼠标右键</a:t>
            </a:r>
            <a:endParaRPr lang="zh-CN" altLang="en-US" sz="2000" b="1" dirty="0">
              <a:solidFill>
                <a:srgbClr val="FF00FF"/>
              </a:solidFill>
              <a:latin typeface="Times New Roman" panose="02020603050405020304" pitchFamily="18" charset="0"/>
            </a:endParaRPr>
          </a:p>
        </p:txBody>
      </p:sp>
      <p:pic>
        <p:nvPicPr>
          <p:cNvPr id="150540" name="Picture 12" descr="笔2"/>
          <p:cNvPicPr>
            <a:picLocks noChangeAspect="1"/>
          </p:cNvPicPr>
          <p:nvPr/>
        </p:nvPicPr>
        <p:blipFill>
          <a:blip r:embed="rId3"/>
          <a:stretch>
            <a:fillRect/>
          </a:stretch>
        </p:blipFill>
        <p:spPr>
          <a:xfrm>
            <a:off x="2700338" y="3068638"/>
            <a:ext cx="2376487" cy="3024187"/>
          </a:xfrm>
          <a:prstGeom prst="rect">
            <a:avLst/>
          </a:prstGeom>
          <a:noFill/>
          <a:ln w="9525">
            <a:noFill/>
          </a:ln>
        </p:spPr>
      </p:pic>
      <p:sp>
        <p:nvSpPr>
          <p:cNvPr id="150541" name="Oval 13"/>
          <p:cNvSpPr/>
          <p:nvPr/>
        </p:nvSpPr>
        <p:spPr>
          <a:xfrm>
            <a:off x="2627313" y="3644900"/>
            <a:ext cx="2449512" cy="360363"/>
          </a:xfrm>
          <a:prstGeom prst="ellipse">
            <a:avLst/>
          </a:prstGeom>
          <a:noFill/>
          <a:ln w="28575" cap="flat" cmpd="sng">
            <a:solidFill>
              <a:srgbClr val="FF0000"/>
            </a:solidFill>
            <a:prstDash val="solid"/>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pic>
        <p:nvPicPr>
          <p:cNvPr id="150537" name="Picture 9" descr="笔记2"/>
          <p:cNvPicPr>
            <a:picLocks noChangeAspect="1"/>
          </p:cNvPicPr>
          <p:nvPr/>
        </p:nvPicPr>
        <p:blipFill>
          <a:blip r:embed="rId4"/>
          <a:stretch>
            <a:fillRect/>
          </a:stretch>
        </p:blipFill>
        <p:spPr>
          <a:xfrm>
            <a:off x="3024188" y="1773238"/>
            <a:ext cx="6119812" cy="4797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5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4" grpId="0" animBg="1"/>
      <p:bldP spid="150535" grpId="0"/>
      <p:bldP spid="1505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4"/>
          <p:cNvSpPr>
            <a:spLocks noGrp="1"/>
          </p:cNvSpPr>
          <p:nvPr>
            <p:ph type="title"/>
          </p:nvPr>
        </p:nvSpPr>
        <p:spPr>
          <a:xfrm>
            <a:off x="1150938" y="620713"/>
            <a:ext cx="4500562" cy="839787"/>
          </a:xfrm>
          <a:ln/>
        </p:spPr>
        <p:txBody>
          <a:bodyPr vert="horz" wrap="square" lIns="91440" tIns="45720" rIns="91440" bIns="45720" anchor="b"/>
          <a:p>
            <a:pPr eaLnBrk="1" hangingPunct="1"/>
            <a:r>
              <a:rPr lang="zh-CN" altLang="en-US" sz="4000" b="1" dirty="0">
                <a:solidFill>
                  <a:srgbClr val="FFFF00"/>
                </a:solidFill>
                <a:latin typeface="楷体_GB2312" pitchFamily="49" charset="-122"/>
                <a:ea typeface="楷体_GB2312" pitchFamily="49" charset="-122"/>
              </a:rPr>
              <a:t>五、写  作</a:t>
            </a:r>
            <a:endParaRPr lang="zh-CN" altLang="en-US" sz="4000" b="1" dirty="0">
              <a:solidFill>
                <a:srgbClr val="FFFF00"/>
              </a:solidFill>
              <a:latin typeface="楷体_GB2312" pitchFamily="49" charset="-122"/>
              <a:ea typeface="楷体_GB2312" pitchFamily="49" charset="-122"/>
            </a:endParaRPr>
          </a:p>
        </p:txBody>
      </p:sp>
      <p:sp>
        <p:nvSpPr>
          <p:cNvPr id="110597" name="Text Box 5"/>
          <p:cNvSpPr txBox="1"/>
          <p:nvPr/>
        </p:nvSpPr>
        <p:spPr>
          <a:xfrm>
            <a:off x="1403350" y="4797425"/>
            <a:ext cx="7272338"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zh-CN" sz="2800" dirty="0">
                <a:solidFill>
                  <a:srgbClr val="FFFF00"/>
                </a:solidFill>
                <a:latin typeface="Arial" panose="020B0604020202020204" pitchFamily="34" charset="0"/>
              </a:rPr>
              <a:t>☆</a:t>
            </a:r>
            <a:r>
              <a:rPr lang="zh-CN" altLang="en-US" sz="2800" dirty="0">
                <a:solidFill>
                  <a:srgbClr val="FFFF00"/>
                </a:solidFill>
                <a:latin typeface="Arial" panose="020B0604020202020204" pitchFamily="34" charset="0"/>
              </a:rPr>
              <a:t>支持</a:t>
            </a:r>
            <a:r>
              <a:rPr lang="en-US" altLang="zh-CN" sz="2800" dirty="0">
                <a:solidFill>
                  <a:srgbClr val="FFFF00"/>
                </a:solidFill>
                <a:latin typeface="Arial" panose="020B0604020202020204" pitchFamily="34" charset="0"/>
              </a:rPr>
              <a:t>word</a:t>
            </a:r>
            <a:r>
              <a:rPr lang="zh-CN" altLang="en-US" sz="2800" dirty="0">
                <a:solidFill>
                  <a:srgbClr val="FFFF00"/>
                </a:solidFill>
                <a:latin typeface="Arial" panose="020B0604020202020204" pitchFamily="34" charset="0"/>
              </a:rPr>
              <a:t>和</a:t>
            </a:r>
            <a:r>
              <a:rPr lang="en-US" altLang="zh-CN" sz="2800" dirty="0">
                <a:solidFill>
                  <a:srgbClr val="FFFF00"/>
                </a:solidFill>
                <a:latin typeface="Arial" panose="020B0604020202020204" pitchFamily="34" charset="0"/>
              </a:rPr>
              <a:t>Latex</a:t>
            </a:r>
            <a:endParaRPr lang="en-US" altLang="zh-CN" sz="2800" dirty="0">
              <a:solidFill>
                <a:srgbClr val="FFFF00"/>
              </a:solidFill>
              <a:latin typeface="Arial" panose="020B0604020202020204" pitchFamily="34" charset="0"/>
            </a:endParaRPr>
          </a:p>
        </p:txBody>
      </p:sp>
      <p:sp>
        <p:nvSpPr>
          <p:cNvPr id="110598" name="Text Box 6"/>
          <p:cNvSpPr txBox="1"/>
          <p:nvPr/>
        </p:nvSpPr>
        <p:spPr>
          <a:xfrm>
            <a:off x="1403350" y="5445125"/>
            <a:ext cx="6840538"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FFFF00"/>
                </a:solidFill>
                <a:latin typeface="Arial" panose="020B0604020202020204" pitchFamily="34" charset="0"/>
              </a:rPr>
              <a:t>☆</a:t>
            </a:r>
            <a:r>
              <a:rPr lang="zh-CN" altLang="en-US" sz="2800" dirty="0">
                <a:solidFill>
                  <a:srgbClr val="FFFF00"/>
                </a:solidFill>
                <a:latin typeface="Arial" panose="020B0604020202020204" pitchFamily="34" charset="0"/>
              </a:rPr>
              <a:t>自动生成标准格式的参考文献索引 </a:t>
            </a:r>
            <a:endParaRPr lang="zh-CN" altLang="en-US" sz="2800" dirty="0">
              <a:solidFill>
                <a:srgbClr val="FFFF00"/>
              </a:solidFill>
              <a:latin typeface="Arial" panose="020B0604020202020204" pitchFamily="34" charset="0"/>
            </a:endParaRPr>
          </a:p>
        </p:txBody>
      </p:sp>
      <p:sp>
        <p:nvSpPr>
          <p:cNvPr id="47109" name="Text Box 7"/>
          <p:cNvSpPr txBox="1"/>
          <p:nvPr/>
        </p:nvSpPr>
        <p:spPr>
          <a:xfrm>
            <a:off x="431800" y="1916113"/>
            <a:ext cx="8712200" cy="265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en-US" altLang="zh-CN" sz="2800" dirty="0">
                <a:solidFill>
                  <a:srgbClr val="000000"/>
                </a:solidFill>
                <a:latin typeface="Arial" panose="020B0604020202020204" pitchFamily="34" charset="0"/>
              </a:rPr>
              <a:t>          </a:t>
            </a:r>
            <a:r>
              <a:rPr lang="zh-CN" altLang="en-US" sz="2800" b="1" dirty="0">
                <a:latin typeface="宋体" panose="02010600030101010101" pitchFamily="2" charset="-122"/>
              </a:rPr>
              <a:t>软件内置了</a:t>
            </a:r>
            <a:r>
              <a:rPr lang="en-US" altLang="zh-CN" sz="2800" b="1" dirty="0">
                <a:latin typeface="宋体" panose="02010600030101010101" pitchFamily="2" charset="-122"/>
              </a:rPr>
              <a:t>3000</a:t>
            </a:r>
            <a:r>
              <a:rPr lang="zh-CN" altLang="en-US" sz="2800" b="1" dirty="0">
                <a:latin typeface="宋体" panose="02010600030101010101" pitchFamily="2" charset="-122"/>
              </a:rPr>
              <a:t>多种国内外学术期刊，学位论文，国标的格式规范，参考文献索引可以在各种格式要求之间一键切换。从输出速度到内存占用，</a:t>
            </a:r>
            <a:r>
              <a:rPr lang="en-US" altLang="zh-CN" sz="2800" b="1" dirty="0">
                <a:latin typeface="宋体" panose="02010600030101010101" pitchFamily="2" charset="-122"/>
              </a:rPr>
              <a:t>NoteExpress</a:t>
            </a:r>
            <a:r>
              <a:rPr lang="zh-CN" altLang="en-US" sz="2800" b="1" dirty="0">
                <a:latin typeface="宋体" panose="02010600030101010101" pitchFamily="2" charset="-122"/>
              </a:rPr>
              <a:t>与国外产品相比都处于明显优势。首创的多国语言模板功能，自动根据所引用的参考文献不同，差异化输出。 </a:t>
            </a:r>
            <a:endParaRPr lang="zh-CN" altLang="en-US" sz="2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p:bldP spid="1105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a:xfrm>
            <a:off x="1243013" y="862013"/>
            <a:ext cx="7793037" cy="695325"/>
          </a:xfrm>
          <a:ln/>
        </p:spPr>
        <p:txBody>
          <a:bodyPr vert="horz" wrap="square" lIns="91440" tIns="45720" rIns="91440" bIns="45720" anchor="b"/>
          <a:p>
            <a:pPr eaLnBrk="1" hangingPunct="1"/>
            <a:r>
              <a:rPr lang="zh-CN" altLang="en-US" sz="4000" b="1" dirty="0">
                <a:solidFill>
                  <a:srgbClr val="FFFF00"/>
                </a:solidFill>
                <a:ea typeface="楷体_GB2312" pitchFamily="49" charset="-122"/>
              </a:rPr>
              <a:t>输出样式</a:t>
            </a:r>
            <a:endParaRPr lang="zh-CN" altLang="en-US" sz="4000" b="1" dirty="0">
              <a:solidFill>
                <a:srgbClr val="FFFF00"/>
              </a:solidFill>
              <a:ea typeface="楷体_GB2312" pitchFamily="49" charset="-122"/>
            </a:endParaRPr>
          </a:p>
        </p:txBody>
      </p:sp>
      <p:sp>
        <p:nvSpPr>
          <p:cNvPr id="48131" name="Rectangle 3"/>
          <p:cNvSpPr>
            <a:spLocks noGrp="1"/>
          </p:cNvSpPr>
          <p:nvPr>
            <p:ph idx="1"/>
          </p:nvPr>
        </p:nvSpPr>
        <p:spPr>
          <a:xfrm>
            <a:off x="0" y="2276475"/>
            <a:ext cx="8955088" cy="4114800"/>
          </a:xfrm>
          <a:ln/>
        </p:spPr>
        <p:txBody>
          <a:bodyPr vert="horz" wrap="square" lIns="91440" tIns="45720" rIns="91440" bIns="45720" anchor="t"/>
          <a:p>
            <a:pPr eaLnBrk="1" hangingPunct="1">
              <a:buNone/>
            </a:pPr>
            <a:r>
              <a:rPr lang="en-US" altLang="zh-CN" sz="2800" b="1" dirty="0"/>
              <a:t>          </a:t>
            </a:r>
            <a:r>
              <a:rPr lang="zh-CN" altLang="en-US" sz="2800" b="1" dirty="0"/>
              <a:t>与过滤器相对应，输出样式用来指定输出题录（比如输出到</a:t>
            </a:r>
            <a:r>
              <a:rPr lang="en-US" altLang="zh-CN" sz="2800" b="1" dirty="0">
                <a:latin typeface="Times New Roman" panose="02020603050405020304" pitchFamily="18" charset="0"/>
                <a:ea typeface="楷体_GB2312" pitchFamily="49" charset="-122"/>
              </a:rPr>
              <a:t>MS Word</a:t>
            </a:r>
            <a:r>
              <a:rPr lang="en-US" altLang="zh-CN" sz="2800" b="1" dirty="0"/>
              <a:t> </a:t>
            </a:r>
            <a:r>
              <a:rPr lang="zh-CN" altLang="en-US" sz="2800" b="1" dirty="0"/>
              <a:t>或其它文字编辑器）时所带的格式信息，这些格式信息包括国内外期刊的投稿要求、各个学校的学位论文要求等。输出样式存放在安装目录下的</a:t>
            </a:r>
            <a:r>
              <a:rPr lang="en-US" altLang="zh-CN" sz="2800" b="1" dirty="0">
                <a:latin typeface="Times New Roman" panose="02020603050405020304" pitchFamily="18" charset="0"/>
              </a:rPr>
              <a:t>Styles</a:t>
            </a:r>
            <a:r>
              <a:rPr lang="zh-CN" altLang="en-US" sz="2800" b="1" dirty="0"/>
              <a:t>目录。</a:t>
            </a:r>
            <a:endParaRPr lang="zh-CN" altLang="en-US" sz="28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4"/>
          <p:cNvSpPr>
            <a:spLocks noGrp="1"/>
          </p:cNvSpPr>
          <p:nvPr>
            <p:ph type="title"/>
          </p:nvPr>
        </p:nvSpPr>
        <p:spPr>
          <a:xfrm>
            <a:off x="1150938" y="644525"/>
            <a:ext cx="4284662" cy="839788"/>
          </a:xfrm>
          <a:ln/>
        </p:spPr>
        <p:txBody>
          <a:bodyPr vert="horz" wrap="square" lIns="91440" tIns="45720" rIns="91440" bIns="45720" anchor="b"/>
          <a:p>
            <a:pPr eaLnBrk="1" hangingPunct="1"/>
            <a:r>
              <a:rPr lang="zh-CN" altLang="en-US" sz="4000" b="1" dirty="0">
                <a:solidFill>
                  <a:srgbClr val="FFFF00"/>
                </a:solidFill>
                <a:latin typeface="Times New Roman" panose="02020603050405020304" pitchFamily="18" charset="0"/>
                <a:ea typeface="楷体_GB2312" pitchFamily="49" charset="-122"/>
              </a:rPr>
              <a:t>选择输出格式</a:t>
            </a:r>
            <a:endParaRPr lang="zh-CN" altLang="en-US" sz="4000" b="1" dirty="0">
              <a:solidFill>
                <a:srgbClr val="FFFF00"/>
              </a:solidFill>
              <a:latin typeface="Times New Roman" panose="02020603050405020304" pitchFamily="18" charset="0"/>
              <a:ea typeface="楷体_GB2312" pitchFamily="49" charset="-122"/>
            </a:endParaRPr>
          </a:p>
        </p:txBody>
      </p:sp>
      <p:pic>
        <p:nvPicPr>
          <p:cNvPr id="153605" name="Picture 5" descr="输出样式1"/>
          <p:cNvPicPr>
            <a:picLocks noChangeAspect="1"/>
          </p:cNvPicPr>
          <p:nvPr/>
        </p:nvPicPr>
        <p:blipFill>
          <a:blip r:embed="rId1"/>
          <a:stretch>
            <a:fillRect/>
          </a:stretch>
        </p:blipFill>
        <p:spPr>
          <a:xfrm>
            <a:off x="0" y="2205038"/>
            <a:ext cx="6443663" cy="3887787"/>
          </a:xfrm>
          <a:prstGeom prst="rect">
            <a:avLst/>
          </a:prstGeom>
          <a:noFill/>
          <a:ln w="9525">
            <a:noFill/>
          </a:ln>
        </p:spPr>
      </p:pic>
      <p:pic>
        <p:nvPicPr>
          <p:cNvPr id="153606" name="Picture 6" descr="输出样式2"/>
          <p:cNvPicPr>
            <a:picLocks noChangeAspect="1"/>
          </p:cNvPicPr>
          <p:nvPr/>
        </p:nvPicPr>
        <p:blipFill>
          <a:blip r:embed="rId2"/>
          <a:stretch>
            <a:fillRect/>
          </a:stretch>
        </p:blipFill>
        <p:spPr>
          <a:xfrm>
            <a:off x="3348038" y="1844675"/>
            <a:ext cx="5795962" cy="5013325"/>
          </a:xfrm>
          <a:prstGeom prst="rect">
            <a:avLst/>
          </a:prstGeom>
          <a:noFill/>
          <a:ln w="9525">
            <a:noFill/>
          </a:ln>
        </p:spPr>
      </p:pic>
      <p:pic>
        <p:nvPicPr>
          <p:cNvPr id="153608" name="Picture 8" descr="选择输出样式"/>
          <p:cNvPicPr>
            <a:picLocks noChangeAspect="1"/>
          </p:cNvPicPr>
          <p:nvPr/>
        </p:nvPicPr>
        <p:blipFill>
          <a:blip r:embed="rId3"/>
          <a:stretch>
            <a:fillRect/>
          </a:stretch>
        </p:blipFill>
        <p:spPr>
          <a:xfrm>
            <a:off x="755650" y="4624388"/>
            <a:ext cx="7777163" cy="22336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4"/>
          <p:cNvSpPr>
            <a:spLocks noGrp="1"/>
          </p:cNvSpPr>
          <p:nvPr>
            <p:ph type="title"/>
          </p:nvPr>
        </p:nvSpPr>
        <p:spPr>
          <a:xfrm>
            <a:off x="1116013" y="620713"/>
            <a:ext cx="3527425" cy="882650"/>
          </a:xfrm>
          <a:ln/>
        </p:spPr>
        <p:txBody>
          <a:bodyPr vert="horz" wrap="square" lIns="91440" tIns="45720" rIns="91440" bIns="45720" anchor="b"/>
          <a:p>
            <a:pPr eaLnBrk="1" hangingPunct="1"/>
            <a:r>
              <a:rPr lang="zh-CN" altLang="en-US" sz="4000" b="1" dirty="0">
                <a:solidFill>
                  <a:srgbClr val="FFFF00"/>
                </a:solidFill>
                <a:ea typeface="楷体_GB2312" pitchFamily="49" charset="-122"/>
              </a:rPr>
              <a:t>论文写作</a:t>
            </a:r>
            <a:endParaRPr lang="zh-CN" altLang="en-US" sz="4000" b="1" dirty="0">
              <a:solidFill>
                <a:srgbClr val="FFFF00"/>
              </a:solidFill>
              <a:ea typeface="楷体_GB2312" pitchFamily="49" charset="-122"/>
            </a:endParaRPr>
          </a:p>
        </p:txBody>
      </p:sp>
      <p:pic>
        <p:nvPicPr>
          <p:cNvPr id="166917" name="Picture 5" descr="写作1"/>
          <p:cNvPicPr>
            <a:picLocks noChangeAspect="1"/>
          </p:cNvPicPr>
          <p:nvPr/>
        </p:nvPicPr>
        <p:blipFill>
          <a:blip r:embed="rId1"/>
          <a:stretch>
            <a:fillRect/>
          </a:stretch>
        </p:blipFill>
        <p:spPr>
          <a:xfrm>
            <a:off x="0" y="1857375"/>
            <a:ext cx="6477000" cy="5000625"/>
          </a:xfrm>
          <a:prstGeom prst="rect">
            <a:avLst/>
          </a:prstGeom>
          <a:noFill/>
          <a:ln w="9525">
            <a:noFill/>
          </a:ln>
        </p:spPr>
      </p:pic>
      <p:pic>
        <p:nvPicPr>
          <p:cNvPr id="166923" name="Picture 11" descr="写作3"/>
          <p:cNvPicPr>
            <a:picLocks noChangeAspect="1"/>
          </p:cNvPicPr>
          <p:nvPr/>
        </p:nvPicPr>
        <p:blipFill>
          <a:blip r:embed="rId2"/>
          <a:stretch>
            <a:fillRect/>
          </a:stretch>
        </p:blipFill>
        <p:spPr>
          <a:xfrm>
            <a:off x="735013" y="1844675"/>
            <a:ext cx="6429375" cy="4924425"/>
          </a:xfrm>
          <a:prstGeom prst="rect">
            <a:avLst/>
          </a:prstGeom>
          <a:noFill/>
          <a:ln w="9525">
            <a:noFill/>
          </a:ln>
        </p:spPr>
      </p:pic>
      <p:pic>
        <p:nvPicPr>
          <p:cNvPr id="166924" name="Picture 12" descr="写作4"/>
          <p:cNvPicPr>
            <a:picLocks noChangeAspect="1"/>
          </p:cNvPicPr>
          <p:nvPr/>
        </p:nvPicPr>
        <p:blipFill>
          <a:blip r:embed="rId3"/>
          <a:stretch>
            <a:fillRect/>
          </a:stretch>
        </p:blipFill>
        <p:spPr>
          <a:xfrm>
            <a:off x="1619250" y="1844675"/>
            <a:ext cx="6457950" cy="4981575"/>
          </a:xfrm>
          <a:prstGeom prst="rect">
            <a:avLst/>
          </a:prstGeom>
          <a:noFill/>
          <a:ln w="9525">
            <a:noFill/>
          </a:ln>
        </p:spPr>
      </p:pic>
      <p:pic>
        <p:nvPicPr>
          <p:cNvPr id="166921" name="Picture 9" descr="写作五"/>
          <p:cNvPicPr>
            <a:picLocks noChangeAspect="1"/>
          </p:cNvPicPr>
          <p:nvPr/>
        </p:nvPicPr>
        <p:blipFill>
          <a:blip r:embed="rId4"/>
          <a:stretch>
            <a:fillRect/>
          </a:stretch>
        </p:blipFill>
        <p:spPr>
          <a:xfrm>
            <a:off x="3779838" y="1989138"/>
            <a:ext cx="4267200" cy="4457700"/>
          </a:xfrm>
          <a:prstGeom prst="rect">
            <a:avLst/>
          </a:prstGeom>
          <a:noFill/>
          <a:ln w="9525">
            <a:noFill/>
          </a:ln>
        </p:spPr>
      </p:pic>
      <p:pic>
        <p:nvPicPr>
          <p:cNvPr id="166922" name="Picture 10" descr="写作6"/>
          <p:cNvPicPr>
            <a:picLocks noChangeAspect="1"/>
          </p:cNvPicPr>
          <p:nvPr/>
        </p:nvPicPr>
        <p:blipFill>
          <a:blip r:embed="rId5"/>
          <a:stretch>
            <a:fillRect/>
          </a:stretch>
        </p:blipFill>
        <p:spPr>
          <a:xfrm>
            <a:off x="2705100" y="1773238"/>
            <a:ext cx="6438900" cy="4962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9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xfrm>
            <a:off x="1116013" y="549275"/>
            <a:ext cx="5797550" cy="911225"/>
          </a:xfrm>
          <a:ln/>
        </p:spPr>
        <p:txBody>
          <a:bodyPr vert="horz" wrap="square" lIns="91440" tIns="45720" rIns="91440" bIns="45720" anchor="b"/>
          <a:p>
            <a:pPr eaLnBrk="1" hangingPunct="1"/>
            <a:r>
              <a:rPr lang="zh-CN" altLang="en-US" sz="4000" b="1" dirty="0">
                <a:solidFill>
                  <a:srgbClr val="FFFF00"/>
                </a:solidFill>
                <a:ea typeface="楷体_GB2312" pitchFamily="49" charset="-122"/>
              </a:rPr>
              <a:t>有关输出样式问题</a:t>
            </a:r>
            <a:endParaRPr lang="zh-CN" altLang="en-US" sz="4000" b="1" dirty="0">
              <a:solidFill>
                <a:srgbClr val="FFFF00"/>
              </a:solidFill>
              <a:ea typeface="楷体_GB2312" pitchFamily="49" charset="-122"/>
            </a:endParaRPr>
          </a:p>
        </p:txBody>
      </p:sp>
      <p:sp>
        <p:nvSpPr>
          <p:cNvPr id="51203" name="Rectangle 3"/>
          <p:cNvSpPr>
            <a:spLocks noGrp="1"/>
          </p:cNvSpPr>
          <p:nvPr>
            <p:ph idx="1"/>
          </p:nvPr>
        </p:nvSpPr>
        <p:spPr>
          <a:xfrm>
            <a:off x="0" y="2276475"/>
            <a:ext cx="8540750" cy="4205288"/>
          </a:xfrm>
          <a:ln/>
        </p:spPr>
        <p:txBody>
          <a:bodyPr vert="horz" wrap="square" lIns="91440" tIns="45720" rIns="91440" bIns="45720" anchor="t"/>
          <a:p>
            <a:pPr eaLnBrk="1" hangingPunct="1">
              <a:buNone/>
            </a:pPr>
            <a:r>
              <a:rPr lang="en-US" altLang="zh-CN" dirty="0">
                <a:latin typeface="Times New Roman" panose="02020603050405020304" pitchFamily="18" charset="0"/>
              </a:rPr>
              <a:t>          </a:t>
            </a:r>
            <a:r>
              <a:rPr lang="en-US" altLang="zh-CN" sz="2800" b="1" dirty="0">
                <a:latin typeface="Times New Roman" panose="02020603050405020304" pitchFamily="18" charset="0"/>
              </a:rPr>
              <a:t>NoteExpress</a:t>
            </a:r>
            <a:r>
              <a:rPr lang="zh-CN" altLang="en-US" sz="2800" b="1" dirty="0"/>
              <a:t>本身集成了</a:t>
            </a:r>
            <a:r>
              <a:rPr lang="en-US" altLang="zh-CN" sz="2800" b="1" dirty="0"/>
              <a:t>3000</a:t>
            </a:r>
            <a:r>
              <a:rPr lang="zh-CN" altLang="en-US" sz="2800" b="1" dirty="0"/>
              <a:t>多个国内外学术期刊，学位论文的输出样式，如果在</a:t>
            </a:r>
            <a:r>
              <a:rPr lang="en-US" altLang="zh-CN" sz="2800" b="1" dirty="0">
                <a:latin typeface="Times New Roman" panose="02020603050405020304" pitchFamily="18" charset="0"/>
              </a:rPr>
              <a:t>NE</a:t>
            </a:r>
            <a:r>
              <a:rPr lang="zh-CN" altLang="en-US" sz="2800" b="1" dirty="0"/>
              <a:t>中没有所需的输出格式，请登录产品技术支持论坛输出样式、过滤器、连接配置文件板块发帖（请将投稿要求或者征稿准则以及两篇范文做为附件附上），产品的技术支持会为您制作相应的输出样式，下载安装后即可使用。最新版本提供样式编辑器，可以自己定义新的样式或在其他类似的样式基础上修改并另存。</a:t>
            </a:r>
            <a:endParaRPr lang="zh-CN" altLang="en-US" sz="2800" b="1" dirty="0"/>
          </a:p>
          <a:p>
            <a:pPr eaLnBrk="1" hangingPunct="1">
              <a:buNone/>
            </a:pPr>
            <a:endParaRPr lang="zh-CN" altLang="en-US" sz="2800" b="1" dirty="0"/>
          </a:p>
          <a:p>
            <a:pPr eaLnBrk="1" hangingPunct="1">
              <a:buNone/>
            </a:pP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5"/>
          <p:cNvSpPr>
            <a:spLocks noGrp="1"/>
          </p:cNvSpPr>
          <p:nvPr>
            <p:ph type="ctrTitle"/>
          </p:nvPr>
        </p:nvSpPr>
        <p:spPr>
          <a:xfrm>
            <a:off x="1055688" y="2165350"/>
            <a:ext cx="7342187" cy="877888"/>
          </a:xfrm>
          <a:ln/>
        </p:spPr>
        <p:txBody>
          <a:bodyPr vert="horz" wrap="square" lIns="91440" tIns="45720" rIns="91440" bIns="45720" anchor="b"/>
          <a:p>
            <a:pPr eaLnBrk="1" hangingPunct="1"/>
            <a:r>
              <a:rPr lang="en-US" altLang="zh-CN" sz="6000" b="1" dirty="0">
                <a:solidFill>
                  <a:srgbClr val="FFFF00"/>
                </a:solidFill>
                <a:latin typeface="楷体_GB2312" pitchFamily="49" charset="-122"/>
                <a:ea typeface="楷体_GB2312" pitchFamily="49" charset="-122"/>
                <a:cs typeface="+mj-cs"/>
              </a:rPr>
              <a:t>     </a:t>
            </a:r>
            <a:r>
              <a:rPr lang="zh-CN" altLang="en-US" sz="6000" b="1" dirty="0">
                <a:solidFill>
                  <a:srgbClr val="FFFF00"/>
                </a:solidFill>
                <a:latin typeface="楷体_GB2312" pitchFamily="49" charset="-122"/>
                <a:ea typeface="楷体_GB2312" pitchFamily="49" charset="-122"/>
                <a:cs typeface="+mj-cs"/>
              </a:rPr>
              <a:t>谢    谢！</a:t>
            </a:r>
            <a:endParaRPr lang="zh-CN" altLang="en-US" sz="6000" b="1" dirty="0">
              <a:solidFill>
                <a:srgbClr val="FFFF00"/>
              </a:solidFill>
              <a:latin typeface="楷体_GB2312" pitchFamily="49" charset="-122"/>
              <a:ea typeface="楷体_GB2312" pitchFamily="49" charset="-122"/>
              <a:cs typeface="+mj-cs"/>
            </a:endParaRPr>
          </a:p>
        </p:txBody>
      </p:sp>
      <p:sp>
        <p:nvSpPr>
          <p:cNvPr id="52227" name="副标题 1"/>
          <p:cNvSpPr>
            <a:spLocks noGrp="1"/>
          </p:cNvSpPr>
          <p:nvPr>
            <p:ph type="subTitle" idx="1"/>
          </p:nvPr>
        </p:nvSpPr>
        <p:spPr>
          <a:ln/>
        </p:spPr>
        <p:txBody>
          <a:bodyPr vert="horz" wrap="square" lIns="91440" tIns="45720" rIns="91440" bIns="45720" anchor="t"/>
          <a:p>
            <a:pPr eaLnBrk="1" hangingPunct="1">
              <a:buSzPct val="60000"/>
              <a:buFont typeface="Wingdings" panose="05000000000000000000" pitchFamily="2" charset="2"/>
            </a:pPr>
            <a:endParaRPr lang="zh-CN" altLang="en-US" dirty="0">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a:spLocks noGrp="1"/>
          </p:cNvSpPr>
          <p:nvPr>
            <p:ph type="title"/>
          </p:nvPr>
        </p:nvSpPr>
        <p:spPr>
          <a:ln/>
        </p:spPr>
        <p:txBody>
          <a:bodyPr vert="horz" wrap="square" lIns="91440" tIns="45720" rIns="91440" bIns="45720" anchor="b"/>
          <a:p>
            <a:r>
              <a:rPr lang="en-US" altLang="zh-CN" b="1" dirty="0">
                <a:solidFill>
                  <a:srgbClr val="FFFF00"/>
                </a:solidFill>
              </a:rPr>
              <a:t>NoteExpress</a:t>
            </a:r>
            <a:r>
              <a:rPr lang="zh-CN" altLang="en-US" b="1" dirty="0">
                <a:solidFill>
                  <a:srgbClr val="FFFF00"/>
                </a:solidFill>
              </a:rPr>
              <a:t>下载和安装</a:t>
            </a:r>
            <a:endParaRPr lang="zh-CN" altLang="en-US" dirty="0">
              <a:solidFill>
                <a:srgbClr val="FFFF00"/>
              </a:solidFill>
            </a:endParaRPr>
          </a:p>
        </p:txBody>
      </p:sp>
      <p:sp>
        <p:nvSpPr>
          <p:cNvPr id="3" name="内容占位符 2"/>
          <p:cNvSpPr>
            <a:spLocks noGrp="1"/>
          </p:cNvSpPr>
          <p:nvPr>
            <p:ph idx="1"/>
          </p:nvPr>
        </p:nvSpPr>
        <p:spPr>
          <a:xfrm>
            <a:off x="539750" y="2133600"/>
            <a:ext cx="8135938" cy="4114800"/>
          </a:xfrm>
        </p:spPr>
        <p:txBody>
          <a:bodyPr vert="horz" wrap="square" lIns="91440" tIns="45720" rIns="91440" bIns="45720" numCol="1" anchor="t" anchorCtr="0" compatLnSpc="1"/>
          <a:p>
            <a:r>
              <a:rPr lang="zh-CN" altLang="en-US" sz="1600" dirty="0"/>
              <a:t>下载地址：</a:t>
            </a:r>
            <a:r>
              <a:rPr lang="en-US" altLang="zh-CN" sz="1600" dirty="0">
                <a:hlinkClick r:id="rId1"/>
              </a:rPr>
              <a:t>http</a:t>
            </a:r>
            <a:r>
              <a:rPr lang="en-US" altLang="zh-CN" sz="1600" dirty="0">
                <a:hlinkClick r:id="rId1"/>
              </a:rPr>
              <a:t>://</a:t>
            </a:r>
            <a:r>
              <a:rPr lang="en-US" altLang="zh-CN" sz="1600" dirty="0">
                <a:hlinkClick r:id="rId1"/>
              </a:rPr>
              <a:t>www.inoteexpress.com/CompanyWeb/download.do</a:t>
            </a:r>
            <a:endParaRPr lang="en-US" altLang="zh-CN" sz="1600" dirty="0"/>
          </a:p>
          <a:p>
            <a:r>
              <a:rPr lang="zh-CN" altLang="en-US" sz="1600" dirty="0"/>
              <a:t>网站上下载</a:t>
            </a:r>
            <a:r>
              <a:rPr lang="en-US" altLang="zh-CN" sz="1600" dirty="0"/>
              <a:t>NoteExpress</a:t>
            </a:r>
            <a:r>
              <a:rPr lang="zh-CN" altLang="en-US" sz="1600" dirty="0"/>
              <a:t>的安装程序；个人用户请下载标准版，集团用户请下载相应的集团版。</a:t>
            </a:r>
            <a:endParaRPr lang="zh-CN" altLang="en-US" sz="1600" dirty="0"/>
          </a:p>
          <a:p>
            <a:r>
              <a:rPr lang="zh-CN" altLang="en-US" sz="1600" dirty="0"/>
              <a:t>用户在下载时如需使用下载软件（如迅雷、快车等），请勾选</a:t>
            </a:r>
            <a:r>
              <a:rPr lang="en-US" altLang="zh-CN" sz="1600" dirty="0"/>
              <a:t>【</a:t>
            </a:r>
            <a:r>
              <a:rPr lang="zh-CN" altLang="en-US" sz="1600" dirty="0"/>
              <a:t>只从源地址下载</a:t>
            </a:r>
            <a:r>
              <a:rPr lang="en-US" altLang="zh-CN" sz="1600" dirty="0"/>
              <a:t>】</a:t>
            </a:r>
            <a:r>
              <a:rPr lang="zh-CN" altLang="en-US" sz="1600" dirty="0"/>
              <a:t>这个选项。</a:t>
            </a:r>
            <a:endParaRPr lang="zh-CN" altLang="en-US" sz="1600" dirty="0"/>
          </a:p>
          <a:p>
            <a:r>
              <a:rPr lang="zh-CN" altLang="en-US" sz="1600" dirty="0"/>
              <a:t>下载成功后，双击安装程序，即可完成安装，如在安装过程中遇到防火墙软件或者杀毒软件提示，请选择允许，最好能将</a:t>
            </a:r>
            <a:r>
              <a:rPr lang="en-US" altLang="zh-CN" sz="1600" dirty="0"/>
              <a:t>NE</a:t>
            </a:r>
            <a:r>
              <a:rPr lang="zh-CN" altLang="en-US" sz="1600" dirty="0"/>
              <a:t>加入信任列表。</a:t>
            </a:r>
            <a:endParaRPr lang="zh-CN" altLang="en-US" sz="1600" dirty="0"/>
          </a:p>
          <a:p>
            <a:r>
              <a:rPr lang="en-US" altLang="zh-CN" sz="1600" dirty="0"/>
              <a:t>NoteExpress 3.X</a:t>
            </a:r>
            <a:r>
              <a:rPr lang="zh-CN" altLang="en-US" sz="1600" dirty="0"/>
              <a:t>版可以在以下操作系统上运行：</a:t>
            </a:r>
            <a:endParaRPr lang="zh-CN" altLang="en-US" sz="1600" dirty="0"/>
          </a:p>
          <a:p>
            <a:pPr>
              <a:buNone/>
            </a:pPr>
            <a:r>
              <a:rPr lang="en-US" altLang="zh-CN" sz="1600" dirty="0"/>
              <a:t>     Windows 2000\XP\Vista\7</a:t>
            </a:r>
            <a:r>
              <a:rPr lang="zh-CN" altLang="en-US" sz="1600" dirty="0"/>
              <a:t>（</a:t>
            </a:r>
            <a:r>
              <a:rPr lang="en-US" altLang="zh-CN" sz="1600" dirty="0"/>
              <a:t>32</a:t>
            </a:r>
            <a:r>
              <a:rPr lang="zh-CN" altLang="en-US" sz="1600" dirty="0"/>
              <a:t>位和</a:t>
            </a:r>
            <a:r>
              <a:rPr lang="en-US" altLang="zh-CN" sz="1600" dirty="0"/>
              <a:t>64</a:t>
            </a:r>
            <a:r>
              <a:rPr lang="zh-CN" altLang="en-US" sz="1600" dirty="0"/>
              <a:t>位）</a:t>
            </a:r>
            <a:r>
              <a:rPr lang="en-US" altLang="zh-CN" sz="1600" dirty="0"/>
              <a:t>, Windows Server 2003\2008\2008R2</a:t>
            </a:r>
            <a:r>
              <a:rPr lang="zh-CN" altLang="en-US" sz="1600" dirty="0"/>
              <a:t>（</a:t>
            </a:r>
            <a:r>
              <a:rPr lang="en-US" altLang="zh-CN" sz="1600" dirty="0"/>
              <a:t>32</a:t>
            </a:r>
            <a:r>
              <a:rPr lang="zh-CN" altLang="en-US" sz="1600" dirty="0"/>
              <a:t>位和</a:t>
            </a:r>
            <a:r>
              <a:rPr lang="en-US" altLang="zh-CN" sz="1600" dirty="0"/>
              <a:t>64</a:t>
            </a:r>
            <a:r>
              <a:rPr lang="zh-CN" altLang="en-US" sz="1600" dirty="0"/>
              <a:t>位）</a:t>
            </a:r>
            <a:endParaRPr lang="zh-CN" altLang="en-US" sz="1600" dirty="0"/>
          </a:p>
          <a:p>
            <a:r>
              <a:rPr lang="en-US" altLang="zh-CN" sz="1600" dirty="0"/>
              <a:t>NoteExpress 3.X</a:t>
            </a:r>
            <a:r>
              <a:rPr lang="zh-CN" altLang="en-US" sz="1600" dirty="0"/>
              <a:t>版的写作插件支持以下写作工具软件：</a:t>
            </a:r>
            <a:endParaRPr lang="zh-CN" altLang="en-US" sz="1600" dirty="0"/>
          </a:p>
          <a:p>
            <a:pPr>
              <a:buNone/>
            </a:pPr>
            <a:r>
              <a:rPr lang="en-US" altLang="zh-CN" sz="1600" dirty="0"/>
              <a:t>     MS Word 2003\2007\2010(32</a:t>
            </a:r>
            <a:r>
              <a:rPr lang="zh-CN" altLang="en-US" sz="1600" dirty="0"/>
              <a:t>位</a:t>
            </a:r>
            <a:r>
              <a:rPr lang="en-US" altLang="zh-CN" sz="1600" dirty="0"/>
              <a:t>)</a:t>
            </a:r>
            <a:r>
              <a:rPr lang="zh-CN" altLang="en-US" sz="1600" dirty="0"/>
              <a:t>、</a:t>
            </a:r>
            <a:r>
              <a:rPr lang="en-US" altLang="zh-CN" sz="1600" dirty="0"/>
              <a:t>WPS Office 2010 </a:t>
            </a:r>
            <a:r>
              <a:rPr lang="zh-CN" altLang="en-US" sz="1600" dirty="0"/>
              <a:t>文字、</a:t>
            </a:r>
            <a:r>
              <a:rPr lang="en-US" altLang="zh-CN" sz="1600" dirty="0"/>
              <a:t>Open Office</a:t>
            </a:r>
            <a:endParaRPr lang="en-US" altLang="zh-CN" sz="1600" dirty="0"/>
          </a:p>
          <a:p>
            <a:r>
              <a:rPr lang="en-US" altLang="zh-CN" sz="1600" dirty="0"/>
              <a:t>NoteExpress </a:t>
            </a:r>
            <a:r>
              <a:rPr lang="zh-CN" altLang="en-US" sz="1600" dirty="0"/>
              <a:t>对 </a:t>
            </a:r>
            <a:r>
              <a:rPr lang="en-US" altLang="zh-CN" sz="1600" dirty="0"/>
              <a:t>TeX/LaTeX </a:t>
            </a:r>
            <a:r>
              <a:rPr lang="zh-CN" altLang="en-US" sz="1600" dirty="0"/>
              <a:t>也有良好支持。</a:t>
            </a:r>
            <a:endParaRPr lang="zh-CN" altLang="en-US" sz="1600" dirty="0"/>
          </a:p>
          <a:p>
            <a:endParaRPr lang="zh-CN" alt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16"/>
          <p:cNvPicPr>
            <a:picLocks noChangeAspect="1"/>
          </p:cNvPicPr>
          <p:nvPr/>
        </p:nvPicPr>
        <p:blipFill>
          <a:blip r:embed="rId1"/>
          <a:stretch>
            <a:fillRect/>
          </a:stretch>
        </p:blipFill>
        <p:spPr>
          <a:xfrm>
            <a:off x="488950" y="1498600"/>
            <a:ext cx="7262813" cy="4954588"/>
          </a:xfrm>
          <a:prstGeom prst="rect">
            <a:avLst/>
          </a:prstGeom>
          <a:noFill/>
          <a:ln w="9525">
            <a:noFill/>
          </a:ln>
        </p:spPr>
      </p:pic>
      <p:sp>
        <p:nvSpPr>
          <p:cNvPr id="8195" name="Text Box 4"/>
          <p:cNvSpPr txBox="1"/>
          <p:nvPr/>
        </p:nvSpPr>
        <p:spPr>
          <a:xfrm>
            <a:off x="1162050" y="404813"/>
            <a:ext cx="80645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4000" b="1" dirty="0">
                <a:solidFill>
                  <a:schemeClr val="folHlink"/>
                </a:solidFill>
                <a:latin typeface="Arial" panose="020B0604020202020204" pitchFamily="34" charset="0"/>
                <a:ea typeface="楷体_GB2312" pitchFamily="49" charset="-122"/>
              </a:rPr>
              <a:t>认识</a:t>
            </a:r>
            <a:r>
              <a:rPr lang="en-US" altLang="zh-CN" sz="4000" b="1" dirty="0">
                <a:solidFill>
                  <a:schemeClr val="folHlink"/>
                </a:solidFill>
                <a:latin typeface="Times New Roman" panose="02020603050405020304" pitchFamily="18" charset="0"/>
              </a:rPr>
              <a:t>NoteExpress</a:t>
            </a:r>
            <a:r>
              <a:rPr lang="zh-CN" altLang="en-US" sz="4000" b="1" dirty="0">
                <a:solidFill>
                  <a:schemeClr val="folHlink"/>
                </a:solidFill>
                <a:latin typeface="Arial" panose="020B0604020202020204" pitchFamily="34" charset="0"/>
                <a:ea typeface="楷体_GB2312" pitchFamily="49" charset="-122"/>
              </a:rPr>
              <a:t>软件界面</a:t>
            </a:r>
            <a:endParaRPr lang="zh-CN" altLang="en-US" sz="4000" b="1" dirty="0">
              <a:solidFill>
                <a:schemeClr val="folHlink"/>
              </a:solidFill>
              <a:latin typeface="Arial" panose="020B0604020202020204" pitchFamily="34" charset="0"/>
              <a:ea typeface="楷体_GB2312" pitchFamily="49" charset="-122"/>
            </a:endParaRPr>
          </a:p>
        </p:txBody>
      </p:sp>
      <p:grpSp>
        <p:nvGrpSpPr>
          <p:cNvPr id="2" name="组合 1"/>
          <p:cNvGrpSpPr/>
          <p:nvPr/>
        </p:nvGrpSpPr>
        <p:grpSpPr>
          <a:xfrm>
            <a:off x="7358063" y="1651000"/>
            <a:ext cx="1535112" cy="338138"/>
            <a:chOff x="7357368" y="1650702"/>
            <a:chExt cx="1535112" cy="338138"/>
          </a:xfrm>
        </p:grpSpPr>
        <p:sp>
          <p:nvSpPr>
            <p:cNvPr id="8208" name="AutoShape 12"/>
            <p:cNvSpPr/>
            <p:nvPr/>
          </p:nvSpPr>
          <p:spPr>
            <a:xfrm>
              <a:off x="7357368" y="1742777"/>
              <a:ext cx="576262" cy="215900"/>
            </a:xfrm>
            <a:prstGeom prst="leftArrow">
              <a:avLst>
                <a:gd name="adj1" fmla="val 50000"/>
                <a:gd name="adj2" fmla="val 66727"/>
              </a:avLst>
            </a:prstGeom>
            <a:solidFill>
              <a:schemeClr val="tx2"/>
            </a:solid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8209" name="Text Box 13"/>
            <p:cNvSpPr txBox="1"/>
            <p:nvPr/>
          </p:nvSpPr>
          <p:spPr>
            <a:xfrm>
              <a:off x="8073330" y="1650702"/>
              <a:ext cx="819150" cy="3381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1600" b="1" dirty="0">
                  <a:solidFill>
                    <a:schemeClr val="tx2"/>
                  </a:solidFill>
                  <a:latin typeface="Times New Roman" panose="02020603050405020304" pitchFamily="18" charset="0"/>
                  <a:ea typeface="楷体_GB2312" pitchFamily="49" charset="-122"/>
                </a:rPr>
                <a:t>菜单栏</a:t>
              </a:r>
              <a:endParaRPr lang="zh-CN" altLang="en-US" sz="1600" b="1" dirty="0">
                <a:solidFill>
                  <a:schemeClr val="tx2"/>
                </a:solidFill>
                <a:latin typeface="Times New Roman" panose="02020603050405020304" pitchFamily="18" charset="0"/>
                <a:ea typeface="楷体_GB2312" pitchFamily="49" charset="-122"/>
              </a:endParaRPr>
            </a:p>
          </p:txBody>
        </p:sp>
      </p:grpSp>
      <p:sp>
        <p:nvSpPr>
          <p:cNvPr id="89105" name="Text Box 17"/>
          <p:cNvSpPr txBox="1"/>
          <p:nvPr/>
        </p:nvSpPr>
        <p:spPr>
          <a:xfrm>
            <a:off x="1258888" y="3914775"/>
            <a:ext cx="15128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
                <a:schemeClr val="hlink"/>
              </a:buClr>
              <a:buSzPct val="95000"/>
              <a:buNone/>
            </a:pPr>
            <a:r>
              <a:rPr lang="zh-CN" altLang="en-US" sz="2000" b="1" dirty="0">
                <a:solidFill>
                  <a:srgbClr val="660066"/>
                </a:solidFill>
                <a:latin typeface="Times New Roman" panose="02020603050405020304" pitchFamily="18" charset="0"/>
                <a:ea typeface="楷体_GB2312" pitchFamily="49" charset="-122"/>
              </a:rPr>
              <a:t>数据库组织树形目录</a:t>
            </a:r>
            <a:endParaRPr lang="zh-CN" altLang="en-US" sz="2000" b="1" dirty="0">
              <a:solidFill>
                <a:srgbClr val="660066"/>
              </a:solidFill>
              <a:latin typeface="Times New Roman" panose="02020603050405020304" pitchFamily="18" charset="0"/>
              <a:ea typeface="楷体_GB2312" pitchFamily="49" charset="-122"/>
            </a:endParaRPr>
          </a:p>
        </p:txBody>
      </p:sp>
      <p:sp>
        <p:nvSpPr>
          <p:cNvPr id="89106" name="Text Box 18"/>
          <p:cNvSpPr txBox="1"/>
          <p:nvPr/>
        </p:nvSpPr>
        <p:spPr>
          <a:xfrm>
            <a:off x="4716463" y="3567113"/>
            <a:ext cx="1295400" cy="4000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000" b="1" dirty="0">
                <a:solidFill>
                  <a:srgbClr val="000000"/>
                </a:solidFill>
                <a:latin typeface="Times New Roman" panose="02020603050405020304" pitchFamily="18" charset="0"/>
                <a:ea typeface="楷体_GB2312" pitchFamily="49" charset="-122"/>
              </a:rPr>
              <a:t>题录列表</a:t>
            </a:r>
            <a:endParaRPr lang="zh-CN" altLang="en-US" sz="2000" b="1" dirty="0">
              <a:solidFill>
                <a:srgbClr val="000000"/>
              </a:solidFill>
              <a:latin typeface="Times New Roman" panose="02020603050405020304" pitchFamily="18" charset="0"/>
              <a:ea typeface="楷体_GB2312" pitchFamily="49" charset="-122"/>
            </a:endParaRPr>
          </a:p>
        </p:txBody>
      </p:sp>
      <p:sp>
        <p:nvSpPr>
          <p:cNvPr id="89109" name="Text Box 21"/>
          <p:cNvSpPr txBox="1"/>
          <p:nvPr/>
        </p:nvSpPr>
        <p:spPr>
          <a:xfrm>
            <a:off x="5153025" y="5229225"/>
            <a:ext cx="2447925" cy="3968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2000" b="1" dirty="0">
                <a:solidFill>
                  <a:srgbClr val="FF0000"/>
                </a:solidFill>
                <a:latin typeface="Times New Roman" panose="02020603050405020304" pitchFamily="18" charset="0"/>
                <a:ea typeface="楷体_GB2312" pitchFamily="49" charset="-122"/>
              </a:rPr>
              <a:t>题录详细信息列表</a:t>
            </a:r>
            <a:endParaRPr lang="zh-CN" altLang="en-US" sz="2000" b="1" dirty="0">
              <a:solidFill>
                <a:srgbClr val="FF0000"/>
              </a:solidFill>
              <a:latin typeface="Times New Roman" panose="02020603050405020304" pitchFamily="18" charset="0"/>
              <a:ea typeface="楷体_GB2312" pitchFamily="49" charset="-122"/>
            </a:endParaRPr>
          </a:p>
        </p:txBody>
      </p:sp>
      <p:sp>
        <p:nvSpPr>
          <p:cNvPr id="89110" name="Rectangle 22"/>
          <p:cNvSpPr/>
          <p:nvPr/>
        </p:nvSpPr>
        <p:spPr>
          <a:xfrm>
            <a:off x="3009900" y="4508500"/>
            <a:ext cx="4708525" cy="228600"/>
          </a:xfrm>
          <a:prstGeom prst="rect">
            <a:avLst/>
          </a:prstGeom>
          <a:noFill/>
          <a:ln w="28575" cap="flat" cmpd="sng">
            <a:solidFill>
              <a:srgbClr val="FF0000"/>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grpSp>
        <p:nvGrpSpPr>
          <p:cNvPr id="4" name="组合 3"/>
          <p:cNvGrpSpPr/>
          <p:nvPr/>
        </p:nvGrpSpPr>
        <p:grpSpPr>
          <a:xfrm>
            <a:off x="2987675" y="2514600"/>
            <a:ext cx="5976938" cy="338138"/>
            <a:chOff x="2987825" y="2514798"/>
            <a:chExt cx="5976663" cy="338138"/>
          </a:xfrm>
        </p:grpSpPr>
        <p:sp>
          <p:nvSpPr>
            <p:cNvPr id="8205" name="Rectangle 23"/>
            <p:cNvSpPr/>
            <p:nvPr/>
          </p:nvSpPr>
          <p:spPr>
            <a:xfrm>
              <a:off x="2987825" y="2538611"/>
              <a:ext cx="4331568" cy="236537"/>
            </a:xfrm>
            <a:prstGeom prst="rect">
              <a:avLst/>
            </a:prstGeom>
            <a:noFill/>
            <a:ln w="28575" cap="flat" cmpd="sng">
              <a:solidFill>
                <a:srgbClr val="FF0066"/>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sp>
          <p:nvSpPr>
            <p:cNvPr id="8206" name="Text Box 24"/>
            <p:cNvSpPr txBox="1"/>
            <p:nvPr/>
          </p:nvSpPr>
          <p:spPr>
            <a:xfrm>
              <a:off x="8099425" y="2514798"/>
              <a:ext cx="865063" cy="338138"/>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1600" b="1" dirty="0">
                  <a:solidFill>
                    <a:srgbClr val="FF0066"/>
                  </a:solidFill>
                  <a:latin typeface="Times New Roman" panose="02020603050405020304" pitchFamily="18" charset="0"/>
                  <a:ea typeface="楷体_GB2312" pitchFamily="49" charset="-122"/>
                </a:rPr>
                <a:t>表头栏</a:t>
              </a:r>
              <a:endParaRPr lang="zh-CN" altLang="en-US" sz="1600" b="1" dirty="0">
                <a:solidFill>
                  <a:srgbClr val="FF0066"/>
                </a:solidFill>
                <a:latin typeface="Times New Roman" panose="02020603050405020304" pitchFamily="18" charset="0"/>
                <a:ea typeface="楷体_GB2312" pitchFamily="49" charset="-122"/>
              </a:endParaRPr>
            </a:p>
          </p:txBody>
        </p:sp>
        <p:sp>
          <p:nvSpPr>
            <p:cNvPr id="8207" name="AutoShape 25"/>
            <p:cNvSpPr/>
            <p:nvPr/>
          </p:nvSpPr>
          <p:spPr>
            <a:xfrm>
              <a:off x="7379717" y="2578298"/>
              <a:ext cx="571500" cy="196850"/>
            </a:xfrm>
            <a:prstGeom prst="leftArrow">
              <a:avLst>
                <a:gd name="adj1" fmla="val 50000"/>
                <a:gd name="adj2" fmla="val 100201"/>
              </a:avLst>
            </a:prstGeom>
            <a:solidFill>
              <a:srgbClr val="FF0066"/>
            </a:solid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grpSp>
      <p:grpSp>
        <p:nvGrpSpPr>
          <p:cNvPr id="3" name="组合 2"/>
          <p:cNvGrpSpPr/>
          <p:nvPr/>
        </p:nvGrpSpPr>
        <p:grpSpPr>
          <a:xfrm>
            <a:off x="7381875" y="2081213"/>
            <a:ext cx="1654175" cy="339725"/>
            <a:chOff x="7382321" y="2081163"/>
            <a:chExt cx="1654175" cy="339725"/>
          </a:xfrm>
        </p:grpSpPr>
        <p:sp>
          <p:nvSpPr>
            <p:cNvPr id="8203" name="Text Box 9"/>
            <p:cNvSpPr txBox="1"/>
            <p:nvPr/>
          </p:nvSpPr>
          <p:spPr>
            <a:xfrm>
              <a:off x="8076059" y="2081163"/>
              <a:ext cx="960437" cy="339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r>
                <a:rPr lang="zh-CN" altLang="en-US" sz="1600" b="1" dirty="0">
                  <a:solidFill>
                    <a:srgbClr val="FF0000"/>
                  </a:solidFill>
                  <a:latin typeface="Times New Roman" panose="02020603050405020304" pitchFamily="18" charset="0"/>
                  <a:ea typeface="楷体_GB2312" pitchFamily="49" charset="-122"/>
                </a:rPr>
                <a:t>工具栏</a:t>
              </a:r>
              <a:endParaRPr lang="zh-CN" altLang="en-US" sz="1600" b="1" dirty="0">
                <a:solidFill>
                  <a:srgbClr val="FF0000"/>
                </a:solidFill>
                <a:latin typeface="Times New Roman" panose="02020603050405020304" pitchFamily="18" charset="0"/>
                <a:ea typeface="楷体_GB2312" pitchFamily="49" charset="-122"/>
              </a:endParaRPr>
            </a:p>
          </p:txBody>
        </p:sp>
        <p:sp>
          <p:nvSpPr>
            <p:cNvPr id="8204" name="AutoShape 12"/>
            <p:cNvSpPr/>
            <p:nvPr/>
          </p:nvSpPr>
          <p:spPr>
            <a:xfrm>
              <a:off x="7382321" y="2125613"/>
              <a:ext cx="576263" cy="215900"/>
            </a:xfrm>
            <a:prstGeom prst="leftArrow">
              <a:avLst>
                <a:gd name="adj1" fmla="val 50000"/>
                <a:gd name="adj2" fmla="val 66727"/>
              </a:avLst>
            </a:prstGeom>
            <a:solidFill>
              <a:srgbClr val="FF0000"/>
            </a:solid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9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9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5" grpId="0"/>
      <p:bldP spid="89106" grpId="0" animBg="1"/>
      <p:bldP spid="89109" grpId="0" animBg="1"/>
      <p:bldP spid="891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10" descr="C:\Users\Administrator.liblrf-PC\AppData\Roaming\Tencent\Users\381538473\QQ\WinTemp\RichOle\VRN4F18F~%VLCHRWDUCB29R.png"/>
          <p:cNvPicPr>
            <a:picLocks noChangeAspect="1"/>
          </p:cNvPicPr>
          <p:nvPr/>
        </p:nvPicPr>
        <p:blipFill>
          <a:blip r:embed="rId1"/>
          <a:stretch>
            <a:fillRect/>
          </a:stretch>
        </p:blipFill>
        <p:spPr>
          <a:xfrm>
            <a:off x="3276600" y="3073400"/>
            <a:ext cx="5143500" cy="3286125"/>
          </a:xfrm>
          <a:prstGeom prst="rect">
            <a:avLst/>
          </a:prstGeom>
          <a:noFill/>
          <a:ln w="9525">
            <a:noFill/>
          </a:ln>
        </p:spPr>
      </p:pic>
      <p:sp>
        <p:nvSpPr>
          <p:cNvPr id="9219" name="标题 1"/>
          <p:cNvSpPr>
            <a:spLocks noGrp="1"/>
          </p:cNvSpPr>
          <p:nvPr>
            <p:ph type="title"/>
          </p:nvPr>
        </p:nvSpPr>
        <p:spPr>
          <a:ln/>
        </p:spPr>
        <p:txBody>
          <a:bodyPr vert="horz" wrap="square" lIns="91440" tIns="45720" rIns="91440" bIns="45720" anchor="b"/>
          <a:p>
            <a:r>
              <a:rPr lang="zh-CN" altLang="en-US" dirty="0">
                <a:solidFill>
                  <a:srgbClr val="FFFF00"/>
                </a:solidFill>
              </a:rPr>
              <a:t>建立数据库</a:t>
            </a:r>
            <a:endParaRPr lang="zh-CN" altLang="en-US" dirty="0">
              <a:solidFill>
                <a:srgbClr val="FFFF00"/>
              </a:solidFill>
            </a:endParaRPr>
          </a:p>
        </p:txBody>
      </p:sp>
      <p:sp>
        <p:nvSpPr>
          <p:cNvPr id="9220" name="内容占位符 2"/>
          <p:cNvSpPr>
            <a:spLocks noGrp="1"/>
          </p:cNvSpPr>
          <p:nvPr>
            <p:ph idx="1"/>
          </p:nvPr>
        </p:nvSpPr>
        <p:spPr>
          <a:xfrm>
            <a:off x="827088" y="2017713"/>
            <a:ext cx="7593012" cy="1123950"/>
          </a:xfrm>
          <a:ln/>
        </p:spPr>
        <p:txBody>
          <a:bodyPr vert="horz" wrap="square" lIns="91440" tIns="45720" rIns="91440" bIns="45720" anchor="t"/>
          <a:p>
            <a:pPr marL="0" indent="0">
              <a:buNone/>
            </a:pPr>
            <a:r>
              <a:rPr lang="en-US" altLang="zh-CN" sz="1600" dirty="0"/>
              <a:t>NoteExpress </a:t>
            </a:r>
            <a:r>
              <a:rPr lang="zh-CN" altLang="en-US" sz="1600" dirty="0"/>
              <a:t>安装完毕后首次启动会打开自带的“示例数据库”，该数据库存放在“我的文档”目录下，供新用户练习使用。建议用户正式使用时建立自己的新的数据库。在 </a:t>
            </a:r>
            <a:r>
              <a:rPr lang="en-US" altLang="zh-CN" sz="1600" dirty="0"/>
              <a:t>NoteExpress </a:t>
            </a:r>
            <a:r>
              <a:rPr lang="zh-CN" altLang="en-US" sz="1600" dirty="0"/>
              <a:t>主程序的</a:t>
            </a:r>
            <a:r>
              <a:rPr lang="en-US" altLang="zh-CN" sz="1600" dirty="0"/>
              <a:t>【</a:t>
            </a:r>
            <a:r>
              <a:rPr lang="zh-CN" altLang="en-US" sz="1600" dirty="0"/>
              <a:t>文件</a:t>
            </a:r>
            <a:r>
              <a:rPr lang="en-US" altLang="zh-CN" sz="1600" dirty="0"/>
              <a:t>】</a:t>
            </a:r>
            <a:r>
              <a:rPr lang="zh-CN" altLang="en-US" sz="1600" dirty="0"/>
              <a:t>下拉菜单中点击</a:t>
            </a:r>
            <a:r>
              <a:rPr lang="en-US" altLang="zh-CN" sz="1600" dirty="0"/>
              <a:t>【</a:t>
            </a:r>
            <a:r>
              <a:rPr lang="zh-CN" altLang="en-US" sz="1600" dirty="0"/>
              <a:t>新建数库</a:t>
            </a:r>
            <a:r>
              <a:rPr lang="en-US" altLang="zh-CN" sz="1600" dirty="0"/>
              <a:t>】</a:t>
            </a:r>
            <a:r>
              <a:rPr lang="zh-CN" altLang="en-US" sz="1600" dirty="0"/>
              <a:t>，然后选择保存位置即可。</a:t>
            </a:r>
            <a:endParaRPr lang="zh-CN" altLang="en-US" sz="1600" dirty="0"/>
          </a:p>
        </p:txBody>
      </p:sp>
      <p:pic>
        <p:nvPicPr>
          <p:cNvPr id="9221" name="Picture 4" descr="Image:新建数据库2.jpg">
            <a:hlinkClick r:id="rId2" tooltip="Image:新建数据库2.jpg"/>
          </p:cNvPr>
          <p:cNvPicPr>
            <a:picLocks noChangeAspect="1"/>
          </p:cNvPicPr>
          <p:nvPr/>
        </p:nvPicPr>
        <p:blipFill>
          <a:blip r:embed="rId3"/>
          <a:stretch>
            <a:fillRect/>
          </a:stretch>
        </p:blipFill>
        <p:spPr>
          <a:xfrm>
            <a:off x="3276600" y="3141663"/>
            <a:ext cx="5143500" cy="3219450"/>
          </a:xfrm>
          <a:prstGeom prst="rect">
            <a:avLst/>
          </a:prstGeom>
          <a:noFill/>
          <a:ln w="9525">
            <a:noFill/>
          </a:ln>
        </p:spPr>
      </p:pic>
      <p:pic>
        <p:nvPicPr>
          <p:cNvPr id="9222" name="Picture 8"/>
          <p:cNvPicPr>
            <a:picLocks noChangeAspect="1"/>
          </p:cNvPicPr>
          <p:nvPr/>
        </p:nvPicPr>
        <p:blipFill>
          <a:blip r:embed="rId4"/>
          <a:stretch>
            <a:fillRect/>
          </a:stretch>
        </p:blipFill>
        <p:spPr>
          <a:xfrm>
            <a:off x="684213" y="3213100"/>
            <a:ext cx="2190750" cy="27241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1187450" y="765175"/>
            <a:ext cx="5472113" cy="695325"/>
          </a:xfrm>
          <a:ln/>
        </p:spPr>
        <p:txBody>
          <a:bodyPr vert="horz" wrap="square" lIns="91440" tIns="45720" rIns="91440" bIns="45720" anchor="b"/>
          <a:p>
            <a:pPr eaLnBrk="1" hangingPunct="1"/>
            <a:r>
              <a:rPr lang="zh-CN" altLang="en-US" sz="4000" b="1" dirty="0">
                <a:solidFill>
                  <a:srgbClr val="FFFF00"/>
                </a:solidFill>
                <a:latin typeface="楷体_GB2312" pitchFamily="49" charset="-122"/>
                <a:ea typeface="楷体_GB2312" pitchFamily="49" charset="-122"/>
              </a:rPr>
              <a:t>一、题录资源的获取</a:t>
            </a:r>
            <a:endParaRPr lang="zh-CN" altLang="en-US" sz="4000" b="1" dirty="0">
              <a:solidFill>
                <a:srgbClr val="FFFF00"/>
              </a:solidFill>
              <a:latin typeface="楷体_GB2312" pitchFamily="49" charset="-122"/>
              <a:ea typeface="楷体_GB2312" pitchFamily="49" charset="-122"/>
            </a:endParaRPr>
          </a:p>
        </p:txBody>
      </p:sp>
      <p:sp>
        <p:nvSpPr>
          <p:cNvPr id="10243" name="Rectangle 3"/>
          <p:cNvSpPr>
            <a:spLocks noGrp="1"/>
          </p:cNvSpPr>
          <p:nvPr>
            <p:ph idx="1"/>
          </p:nvPr>
        </p:nvSpPr>
        <p:spPr>
          <a:xfrm>
            <a:off x="0" y="2060575"/>
            <a:ext cx="8540750" cy="1252538"/>
          </a:xfrm>
          <a:ln/>
        </p:spPr>
        <p:txBody>
          <a:bodyPr vert="horz" wrap="square" lIns="91440" tIns="45720" rIns="91440" bIns="45720" anchor="t"/>
          <a:p>
            <a:pPr eaLnBrk="1" hangingPunct="1">
              <a:buNone/>
            </a:pPr>
            <a:r>
              <a:rPr lang="en-US" altLang="zh-CN" dirty="0">
                <a:solidFill>
                  <a:srgbClr val="000000"/>
                </a:solidFill>
              </a:rPr>
              <a:t>         </a:t>
            </a:r>
            <a:r>
              <a:rPr lang="en-US" altLang="zh-CN" b="1" dirty="0">
                <a:latin typeface="Times New Roman" panose="02020603050405020304" pitchFamily="18" charset="0"/>
              </a:rPr>
              <a:t>NoteExpress </a:t>
            </a:r>
            <a:r>
              <a:rPr lang="zh-CN" altLang="en-US" b="1" dirty="0"/>
              <a:t>提供了四种方式保存读者检索的结果</a:t>
            </a:r>
            <a:r>
              <a:rPr lang="zh-CN" altLang="en-US" dirty="0"/>
              <a:t> </a:t>
            </a:r>
            <a:endParaRPr lang="zh-CN" altLang="en-US" dirty="0"/>
          </a:p>
        </p:txBody>
      </p:sp>
      <p:sp>
        <p:nvSpPr>
          <p:cNvPr id="10244" name="Text Box 4"/>
          <p:cNvSpPr txBox="1"/>
          <p:nvPr/>
        </p:nvSpPr>
        <p:spPr>
          <a:xfrm>
            <a:off x="2339975" y="1628775"/>
            <a:ext cx="39608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endParaRPr lang="zh-CN" altLang="zh-CN" sz="2800" dirty="0">
              <a:solidFill>
                <a:srgbClr val="000000"/>
              </a:solidFill>
              <a:latin typeface="Arial" panose="020B0604020202020204" pitchFamily="34" charset="0"/>
            </a:endParaRPr>
          </a:p>
        </p:txBody>
      </p:sp>
      <p:sp>
        <p:nvSpPr>
          <p:cNvPr id="10245" name="Text Box 6"/>
          <p:cNvSpPr txBox="1"/>
          <p:nvPr/>
        </p:nvSpPr>
        <p:spPr>
          <a:xfrm>
            <a:off x="684213" y="404813"/>
            <a:ext cx="29511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Clr>
                <a:schemeClr val="hlink"/>
              </a:buClr>
              <a:buSzPct val="95000"/>
              <a:buNone/>
            </a:pPr>
            <a:endParaRPr lang="zh-CN" altLang="zh-CN" sz="2800" dirty="0">
              <a:latin typeface="Arial" panose="020B0604020202020204" pitchFamily="34" charset="0"/>
            </a:endParaRPr>
          </a:p>
        </p:txBody>
      </p:sp>
      <p:sp>
        <p:nvSpPr>
          <p:cNvPr id="10246" name="矩形 1"/>
          <p:cNvSpPr/>
          <p:nvPr/>
        </p:nvSpPr>
        <p:spPr>
          <a:xfrm>
            <a:off x="684213" y="3213100"/>
            <a:ext cx="7416800" cy="2462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
                <a:schemeClr val="hlink"/>
              </a:buClr>
              <a:buSzPct val="95000"/>
              <a:buNone/>
            </a:pPr>
            <a:r>
              <a:rPr lang="en-US" altLang="zh-CN" sz="2800" b="1" dirty="0">
                <a:solidFill>
                  <a:srgbClr val="0000FF"/>
                </a:solidFill>
                <a:latin typeface="Arial" panose="020B0604020202020204" pitchFamily="34" charset="0"/>
                <a:hlinkClick r:id="rId1" action="ppaction://hlinksldjump"/>
              </a:rPr>
              <a:t>☆</a:t>
            </a:r>
            <a:r>
              <a:rPr lang="zh-CN" altLang="en-US" sz="2800" b="1" dirty="0">
                <a:solidFill>
                  <a:srgbClr val="000000"/>
                </a:solidFill>
                <a:latin typeface="Times New Roman" panose="02020603050405020304" pitchFamily="18" charset="0"/>
                <a:hlinkClick r:id="rId2" tooltip="NE2 Starter Import ManualImport" action="ppaction://hlinkfile"/>
              </a:rPr>
              <a:t>手工录入</a:t>
            </a:r>
            <a:r>
              <a:rPr lang="zh-CN" altLang="en-US" sz="2800" b="1" dirty="0">
                <a:solidFill>
                  <a:srgbClr val="000000"/>
                </a:solidFill>
                <a:latin typeface="Times New Roman" panose="02020603050405020304" pitchFamily="18" charset="0"/>
              </a:rPr>
              <a:t>  </a:t>
            </a:r>
            <a:r>
              <a:rPr lang="zh-CN" altLang="en-US" sz="2800" b="1" dirty="0">
                <a:latin typeface="Times New Roman" panose="02020603050405020304" pitchFamily="18" charset="0"/>
              </a:rPr>
              <a:t>针对少量文献，效率低</a:t>
            </a:r>
            <a:endParaRPr lang="zh-CN" altLang="en-US" sz="2800" b="1" dirty="0">
              <a:latin typeface="Times New Roman" panose="02020603050405020304" pitchFamily="18" charset="0"/>
            </a:endParaRPr>
          </a:p>
          <a:p>
            <a:pPr marL="0" lvl="0" indent="0" eaLnBrk="1" hangingPunct="1">
              <a:spcBef>
                <a:spcPct val="50000"/>
              </a:spcBef>
              <a:buClr>
                <a:schemeClr val="hlink"/>
              </a:buClr>
              <a:buSzPct val="95000"/>
              <a:buNone/>
            </a:pPr>
            <a:r>
              <a:rPr lang="en-US" altLang="zh-CN" sz="2800" b="1" dirty="0">
                <a:solidFill>
                  <a:srgbClr val="0000FF"/>
                </a:solidFill>
                <a:latin typeface="Arial" panose="020B0604020202020204" pitchFamily="34" charset="0"/>
                <a:hlinkClick r:id="rId1" action="ppaction://hlinksldjump"/>
              </a:rPr>
              <a:t>☆</a:t>
            </a:r>
            <a:r>
              <a:rPr lang="zh-CN" altLang="en-US" sz="2800" b="1" dirty="0">
                <a:solidFill>
                  <a:srgbClr val="000000"/>
                </a:solidFill>
                <a:latin typeface="Times New Roman" panose="02020603050405020304" pitchFamily="18" charset="0"/>
                <a:hlinkClick r:id="rId3" tooltip="NE2 Starter Import OnlineSearch" action="ppaction://hlinkfile"/>
              </a:rPr>
              <a:t>在线检索导入</a:t>
            </a:r>
            <a:r>
              <a:rPr lang="zh-CN" altLang="en-US" sz="2800" b="1" dirty="0">
                <a:solidFill>
                  <a:srgbClr val="000000"/>
                </a:solidFill>
                <a:latin typeface="Times New Roman" panose="02020603050405020304" pitchFamily="18" charset="0"/>
              </a:rPr>
              <a:t> </a:t>
            </a:r>
            <a:r>
              <a:rPr lang="zh-CN" altLang="en-US" sz="2800" b="1" dirty="0">
                <a:latin typeface="Times New Roman" panose="02020603050405020304" pitchFamily="18" charset="0"/>
              </a:rPr>
              <a:t>效率高，需软件支持的数据库</a:t>
            </a:r>
            <a:endParaRPr lang="en-US" altLang="zh-CN" sz="2800" b="1" dirty="0">
              <a:latin typeface="Times New Roman" panose="02020603050405020304" pitchFamily="18" charset="0"/>
            </a:endParaRPr>
          </a:p>
          <a:p>
            <a:pPr marL="0" lvl="0" indent="0" eaLnBrk="1" hangingPunct="1">
              <a:spcBef>
                <a:spcPct val="50000"/>
              </a:spcBef>
              <a:buClr>
                <a:schemeClr val="hlink"/>
              </a:buClr>
              <a:buSzPct val="95000"/>
              <a:buNone/>
            </a:pPr>
            <a:r>
              <a:rPr lang="en-US" altLang="zh-CN" sz="2800" b="1" dirty="0">
                <a:solidFill>
                  <a:srgbClr val="0000FF"/>
                </a:solidFill>
                <a:latin typeface="Arial" panose="020B0604020202020204" pitchFamily="34" charset="0"/>
                <a:hlinkClick r:id="rId1" action="ppaction://hlinksldjump"/>
              </a:rPr>
              <a:t>☆</a:t>
            </a:r>
            <a:r>
              <a:rPr lang="zh-CN" altLang="en-US" sz="2800" b="1" dirty="0">
                <a:solidFill>
                  <a:srgbClr val="000000"/>
                </a:solidFill>
                <a:latin typeface="Times New Roman" panose="02020603050405020304" pitchFamily="18" charset="0"/>
                <a:hlinkClick r:id="rId4" tooltip="NE2 Starter Import Style" action="ppaction://hlinkfile"/>
              </a:rPr>
              <a:t>过滤器导入（即网上数据库导入）</a:t>
            </a:r>
            <a:r>
              <a:rPr lang="zh-CN" altLang="en-US" sz="2800" b="1" dirty="0">
                <a:solidFill>
                  <a:srgbClr val="000000"/>
                </a:solidFill>
                <a:latin typeface="Times New Roman" panose="02020603050405020304" pitchFamily="18" charset="0"/>
              </a:rPr>
              <a:t> </a:t>
            </a:r>
            <a:r>
              <a:rPr lang="zh-CN" altLang="en-US" sz="2800" b="1" dirty="0">
                <a:latin typeface="Times New Roman" panose="02020603050405020304" pitchFamily="18" charset="0"/>
              </a:rPr>
              <a:t>通用繁琐</a:t>
            </a:r>
            <a:endParaRPr lang="en-US" altLang="zh-CN" sz="2800" b="1" dirty="0">
              <a:latin typeface="Times New Roman" panose="02020603050405020304" pitchFamily="18" charset="0"/>
            </a:endParaRPr>
          </a:p>
          <a:p>
            <a:pPr marL="0" lvl="0" indent="0" eaLnBrk="1" hangingPunct="1">
              <a:spcBef>
                <a:spcPct val="50000"/>
              </a:spcBef>
              <a:buClr>
                <a:schemeClr val="hlink"/>
              </a:buClr>
              <a:buSzPct val="95000"/>
              <a:buNone/>
            </a:pPr>
            <a:r>
              <a:rPr lang="en-US" altLang="zh-CN" sz="2800" b="1" dirty="0">
                <a:solidFill>
                  <a:srgbClr val="0000FF"/>
                </a:solidFill>
                <a:latin typeface="Arial" panose="020B0604020202020204" pitchFamily="34" charset="0"/>
                <a:hlinkClick r:id="rId1" action="ppaction://hlinksldjump"/>
              </a:rPr>
              <a:t>☆</a:t>
            </a:r>
            <a:r>
              <a:rPr lang="zh-CN" altLang="en-US" sz="2800" b="1" dirty="0">
                <a:solidFill>
                  <a:srgbClr val="000000"/>
                </a:solidFill>
                <a:latin typeface="Times New Roman" panose="02020603050405020304" pitchFamily="18" charset="0"/>
                <a:hlinkClick r:id="rId5" tooltip="NE2 Starter Import BrowserSearch" action="ppaction://hlinkfile"/>
              </a:rPr>
              <a:t>内嵌浏览器检索导入</a:t>
            </a:r>
            <a:r>
              <a:rPr lang="zh-CN" altLang="en-US" sz="2800" b="1" dirty="0">
                <a:solidFill>
                  <a:srgbClr val="000000"/>
                </a:solidFill>
                <a:latin typeface="Times New Roman" panose="02020603050405020304" pitchFamily="18" charset="0"/>
              </a:rPr>
              <a:t> </a:t>
            </a:r>
            <a:r>
              <a:rPr lang="zh-CN" altLang="en-US" sz="2800" b="1" dirty="0">
                <a:latin typeface="Times New Roman" panose="02020603050405020304" pitchFamily="18" charset="0"/>
              </a:rPr>
              <a:t>新增网页文献直接导入</a:t>
            </a:r>
            <a:endParaRPr lang="en-US" altLang="zh-CN" sz="2800" b="1" dirty="0">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70" name="Picture 6" descr="C:\Users\Administrator.liblrf-PC\AppData\Roaming\Tencent\Users\381538473\QQ\WinTemp\RichOle\`C3Q46B6}ARP8MG5LPUK844.png"/>
          <p:cNvPicPr>
            <a:picLocks noChangeAspect="1"/>
          </p:cNvPicPr>
          <p:nvPr/>
        </p:nvPicPr>
        <p:blipFill>
          <a:blip r:embed="rId1"/>
          <a:stretch>
            <a:fillRect/>
          </a:stretch>
        </p:blipFill>
        <p:spPr>
          <a:xfrm>
            <a:off x="5407025" y="1268413"/>
            <a:ext cx="3629025" cy="5543550"/>
          </a:xfrm>
          <a:prstGeom prst="rect">
            <a:avLst/>
          </a:prstGeom>
          <a:noFill/>
          <a:ln w="9525">
            <a:noFill/>
          </a:ln>
        </p:spPr>
      </p:pic>
      <p:sp>
        <p:nvSpPr>
          <p:cNvPr id="11267" name="Rectangle 9"/>
          <p:cNvSpPr>
            <a:spLocks noGrp="1"/>
          </p:cNvSpPr>
          <p:nvPr>
            <p:ph type="title"/>
          </p:nvPr>
        </p:nvSpPr>
        <p:spPr>
          <a:xfrm>
            <a:off x="1116013" y="404813"/>
            <a:ext cx="6192837" cy="1071562"/>
          </a:xfrm>
          <a:ln/>
        </p:spPr>
        <p:txBody>
          <a:bodyPr vert="horz" wrap="square" lIns="91440" tIns="45720" rIns="91440" bIns="45720" anchor="b"/>
          <a:p>
            <a:pPr eaLnBrk="1" hangingPunct="1"/>
            <a:r>
              <a:rPr lang="en-US" altLang="zh-CN" sz="4000" b="1" dirty="0">
                <a:solidFill>
                  <a:srgbClr val="FFFF00"/>
                </a:solidFill>
                <a:latin typeface="楷体_GB2312" pitchFamily="49" charset="-122"/>
                <a:ea typeface="楷体_GB2312" pitchFamily="49" charset="-122"/>
              </a:rPr>
              <a:t>1</a:t>
            </a:r>
            <a:r>
              <a:rPr lang="zh-CN" altLang="en-US" sz="4000" b="1" dirty="0">
                <a:solidFill>
                  <a:srgbClr val="FFFF00"/>
                </a:solidFill>
                <a:latin typeface="楷体_GB2312" pitchFamily="49" charset="-122"/>
                <a:ea typeface="楷体_GB2312" pitchFamily="49" charset="-122"/>
              </a:rPr>
              <a:t>、手工录入</a:t>
            </a:r>
            <a:endParaRPr lang="zh-CN" altLang="en-US" sz="4000" b="1" dirty="0">
              <a:solidFill>
                <a:srgbClr val="FFFF00"/>
              </a:solidFill>
              <a:latin typeface="楷体_GB2312" pitchFamily="49" charset="-122"/>
              <a:ea typeface="楷体_GB2312" pitchFamily="49" charset="-122"/>
            </a:endParaRPr>
          </a:p>
        </p:txBody>
      </p:sp>
      <p:sp>
        <p:nvSpPr>
          <p:cNvPr id="11268" name="Oval 15"/>
          <p:cNvSpPr/>
          <p:nvPr/>
        </p:nvSpPr>
        <p:spPr>
          <a:xfrm>
            <a:off x="4716463" y="1125538"/>
            <a:ext cx="1295400" cy="287337"/>
          </a:xfrm>
          <a:prstGeom prst="ellipse">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50000"/>
              </a:spcBef>
              <a:buClr>
                <a:schemeClr val="hlink"/>
              </a:buClr>
              <a:buSzPct val="95000"/>
              <a:buNone/>
            </a:pPr>
            <a:endParaRPr lang="zh-CN" altLang="en-US" sz="2800" b="1" dirty="0">
              <a:solidFill>
                <a:srgbClr val="000000"/>
              </a:solidFill>
              <a:latin typeface="Times New Roman" panose="02020603050405020304" pitchFamily="18" charset="0"/>
            </a:endParaRPr>
          </a:p>
        </p:txBody>
      </p:sp>
      <p:pic>
        <p:nvPicPr>
          <p:cNvPr id="8206" name="Picture 14" descr="文件:手工录入2.jpg">
            <a:hlinkClick r:id="rId2"/>
          </p:cNvPr>
          <p:cNvPicPr>
            <a:picLocks noChangeAspect="1"/>
          </p:cNvPicPr>
          <p:nvPr/>
        </p:nvPicPr>
        <p:blipFill>
          <a:blip r:embed="rId3"/>
          <a:stretch>
            <a:fillRect/>
          </a:stretch>
        </p:blipFill>
        <p:spPr>
          <a:xfrm>
            <a:off x="11113" y="1543050"/>
            <a:ext cx="6156325" cy="52689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10">
      <a:dk1>
        <a:srgbClr val="000094"/>
      </a:dk1>
      <a:lt1>
        <a:srgbClr val="FFFFFF"/>
      </a:lt1>
      <a:dk2>
        <a:srgbClr val="003399"/>
      </a:dk2>
      <a:lt2>
        <a:srgbClr val="FFCC00"/>
      </a:lt2>
      <a:accent1>
        <a:srgbClr val="3193FF"/>
      </a:accent1>
      <a:accent2>
        <a:srgbClr val="9900FF"/>
      </a:accent2>
      <a:accent3>
        <a:srgbClr val="AAADCA"/>
      </a:accent3>
      <a:accent4>
        <a:srgbClr val="DADADA"/>
      </a:accent4>
      <a:accent5>
        <a:srgbClr val="ADC8FF"/>
      </a:accent5>
      <a:accent6>
        <a:srgbClr val="8A00E7"/>
      </a:accent6>
      <a:hlink>
        <a:srgbClr val="FF0000"/>
      </a:hlink>
      <a:folHlink>
        <a:srgbClr val="FFFFFF"/>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ln>
      </a:spPr>
      <a:bodyPr wrap="none" anchor="ctr">
        <a:spAutoFit/>
      </a:bodyPr>
      <a:lstStyle>
        <a:defPPr>
          <a:defRPr/>
        </a:defPPr>
      </a:lstStyle>
    </a:spDef>
    <a:lnDef>
      <a:spPr bwMode="auto">
        <a:xfrm>
          <a:off x="0" y="0"/>
          <a:ext cx="1" cy="1"/>
        </a:xfrm>
        <a:custGeom>
          <a:avLst/>
          <a:gdLst/>
          <a:ahLst/>
          <a:cxnLst/>
          <a:rect l="0" t="0" r="0" b="0"/>
          <a:pathLst/>
        </a:custGeom>
        <a:solidFill>
          <a:srgbClr val="000066"/>
        </a:solidFill>
        <a:ln w="9525" cap="flat" cmpd="sng" algn="ctr">
          <a:solidFill>
            <a:srgbClr val="000066"/>
          </a:solidFill>
          <a:prstDash val="solid"/>
          <a:round/>
          <a:headEnd type="none" w="med" len="med"/>
          <a:tailEnd type="none" w="med" len="med"/>
        </a:ln>
      </a:spPr>
      <a:bodyPr vert="horz" wrap="square" lIns="91440" tIns="45720" rIns="91440" bIns="45720" numCol="1" anchor="ctr" anchorCtr="0" compatLnSpc="1">
        <a:spAutoFit/>
      </a:bodyPr>
      <a:lstStyle>
        <a:defPPr marL="342900" marR="0" indent="-342900" algn="ctr" defTabSz="914400" rtl="0" eaLnBrk="1" fontAlgn="base" latinLnBrk="0" hangingPunct="1">
          <a:lnSpc>
            <a:spcPct val="100000"/>
          </a:lnSpc>
          <a:spcBef>
            <a:spcPct val="50000"/>
          </a:spcBef>
          <a:spcAft>
            <a:spcPct val="0"/>
          </a:spcAft>
          <a:buClr>
            <a:schemeClr val="hlink"/>
          </a:buClr>
          <a:buSzPct val="95000"/>
          <a:buFont typeface="Wingdings" panose="05000000000000000000" pitchFamily="2" charset="2"/>
          <a:buNone/>
          <a:defRPr kumimoji="0" lang="zh-CN" altLang="en-US" sz="28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
      <a:clrScheme name="Blends 8">
        <a:dk1>
          <a:srgbClr val="000094"/>
        </a:dk1>
        <a:lt1>
          <a:srgbClr val="FFFFFF"/>
        </a:lt1>
        <a:dk2>
          <a:srgbClr val="003399"/>
        </a:dk2>
        <a:lt2>
          <a:srgbClr val="FF00FF"/>
        </a:lt2>
        <a:accent1>
          <a:srgbClr val="3193FF"/>
        </a:accent1>
        <a:accent2>
          <a:srgbClr val="9900FF"/>
        </a:accent2>
        <a:accent3>
          <a:srgbClr val="AAADCA"/>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9">
        <a:dk1>
          <a:srgbClr val="000094"/>
        </a:dk1>
        <a:lt1>
          <a:srgbClr val="FFFFFF"/>
        </a:lt1>
        <a:dk2>
          <a:srgbClr val="003399"/>
        </a:dk2>
        <a:lt2>
          <a:srgbClr val="FF00FF"/>
        </a:lt2>
        <a:accent1>
          <a:srgbClr val="3193FF"/>
        </a:accent1>
        <a:accent2>
          <a:srgbClr val="9900FF"/>
        </a:accent2>
        <a:accent3>
          <a:srgbClr val="AAADCA"/>
        </a:accent3>
        <a:accent4>
          <a:srgbClr val="DADADA"/>
        </a:accent4>
        <a:accent5>
          <a:srgbClr val="ADC8FF"/>
        </a:accent5>
        <a:accent6>
          <a:srgbClr val="8A00E7"/>
        </a:accent6>
        <a:hlink>
          <a:srgbClr val="FF0000"/>
        </a:hlink>
        <a:folHlink>
          <a:srgbClr val="FFCC00"/>
        </a:folHlink>
      </a:clrScheme>
      <a:clrMap bg1="dk2" tx1="lt1" bg2="dk1" tx2="lt2" accent1="accent1" accent2="accent2" accent3="accent3" accent4="accent4" accent5="accent5" accent6="accent6" hlink="hlink" folHlink="folHlink"/>
    </a:extraClrScheme>
    <a:extraClrScheme>
      <a:clrScheme name="Blends 10">
        <a:dk1>
          <a:srgbClr val="000094"/>
        </a:dk1>
        <a:lt1>
          <a:srgbClr val="FFFFFF"/>
        </a:lt1>
        <a:dk2>
          <a:srgbClr val="003399"/>
        </a:dk2>
        <a:lt2>
          <a:srgbClr val="FFCC00"/>
        </a:lt2>
        <a:accent1>
          <a:srgbClr val="3193FF"/>
        </a:accent1>
        <a:accent2>
          <a:srgbClr val="9900FF"/>
        </a:accent2>
        <a:accent3>
          <a:srgbClr val="AAADCA"/>
        </a:accent3>
        <a:accent4>
          <a:srgbClr val="DADADA"/>
        </a:accent4>
        <a:accent5>
          <a:srgbClr val="ADC8FF"/>
        </a:accent5>
        <a:accent6>
          <a:srgbClr val="8A00E7"/>
        </a:accent6>
        <a:hlink>
          <a:srgbClr val="FF0000"/>
        </a:hlink>
        <a:folHlink>
          <a:srgbClr val="FFFF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3780</Words>
  <Application>WPS 演示</Application>
  <PresentationFormat>全屏显示(4:3)</PresentationFormat>
  <Paragraphs>263</Paragraphs>
  <Slides>49</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Arial</vt:lpstr>
      <vt:lpstr>宋体</vt:lpstr>
      <vt:lpstr>Wingdings</vt:lpstr>
      <vt:lpstr>Times New Roman</vt:lpstr>
      <vt:lpstr>Tahoma</vt:lpstr>
      <vt:lpstr>楷体_GB2312</vt:lpstr>
      <vt:lpstr>PMingLiU</vt:lpstr>
      <vt:lpstr>新宋体</vt:lpstr>
      <vt:lpstr>微软雅黑</vt:lpstr>
      <vt:lpstr>Arial Unicode MS</vt:lpstr>
      <vt:lpstr>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NoteExpress文献管理软件</dc:title>
  <dc:creator>YlmF</dc:creator>
  <cp:lastModifiedBy>LIB</cp:lastModifiedBy>
  <cp:revision>110</cp:revision>
  <dcterms:created xsi:type="dcterms:W3CDTF">2007-11-16T02:28:19Z</dcterms:created>
  <dcterms:modified xsi:type="dcterms:W3CDTF">2018-12-26T00:34:34Z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